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2"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Franklin Gothic" panose="020B0603020102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AE67C8-9535-4875-BA4F-3E15B4AF9628}">
  <a:tblStyle styleId="{8CAE67C8-9535-4875-BA4F-3E15B4AF96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2"/>
    <p:restoredTop sz="94650"/>
  </p:normalViewPr>
  <p:slideViewPr>
    <p:cSldViewPr snapToGrid="0">
      <p:cViewPr varScale="1">
        <p:scale>
          <a:sx n="160" d="100"/>
          <a:sy n="160" d="100"/>
        </p:scale>
        <p:origin x="45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atient.uwhealth.org/healthfacts/774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achinelearningmastery.com/visualize-deep-learning-neural-network-model-kera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achinelearningmastery.com/visualize-deep-learning-neural-network-model-kera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practicalcryptography.com/miscellaneous/machine-learning/tutorial-cepstrum-and-lpcc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practicalcryptography.com/miscellaneous/machine-learning/guide-mel-frequency-cepstral-coefficients-mfccs/" TargetMode="External"/><Relationship Id="rId4" Type="http://schemas.openxmlformats.org/officeDocument/2006/relationships/hyperlink" Target="http://practicalcryptography.com/miscellaneous/machine-learning/hidden-markov-model-hmm-tutoria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achinelearningmastery.com/visualize-deep-learning-neural-network-model-ker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chinelearningmastery.com/visualize-deep-learning-neural-network-model-ker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274b4abbab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274b4abba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5b2878f6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5b2878f6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5b2878f6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25b2878f6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5b2878f6d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5b2878f6d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Phonemes label then lstm</a:t>
            </a:r>
            <a:endParaRPr/>
          </a:p>
          <a:p>
            <a:pPr marL="0" lvl="0" indent="0" algn="l" rtl="0">
              <a:spcBef>
                <a:spcPts val="0"/>
              </a:spcBef>
              <a:spcAft>
                <a:spcPts val="0"/>
              </a:spcAft>
              <a:buNone/>
            </a:pPr>
            <a:r>
              <a:rPr lang="en"/>
              <a:t>Make dots bigger (maybe put in video instead )--&gt; ask TA too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74b4abba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274b4abba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5b2878f6d_4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25b2878f6d_4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Medhini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5b2878f6d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5b2878f6d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Medhini</a:t>
            </a:r>
            <a:endParaRPr/>
          </a:p>
          <a:p>
            <a:pPr marL="0" lvl="0" indent="0" algn="l" rtl="0">
              <a:spcBef>
                <a:spcPts val="0"/>
              </a:spcBef>
              <a:spcAft>
                <a:spcPts val="0"/>
              </a:spcAft>
              <a:buNone/>
            </a:pPr>
            <a:r>
              <a:rPr lang="en"/>
              <a:t>Also have to add in references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74b4abbab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74b4abbab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Medhini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b49bdf94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b49bdf94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6162a736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6162a736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in activation functions</a:t>
            </a:r>
            <a:endParaRPr/>
          </a:p>
          <a:p>
            <a:pPr marL="0" lvl="0" indent="0" algn="l" rtl="0">
              <a:spcBef>
                <a:spcPts val="0"/>
              </a:spcBef>
              <a:spcAft>
                <a:spcPts val="0"/>
              </a:spcAft>
              <a:buNone/>
            </a:pPr>
            <a:r>
              <a:rPr lang="en"/>
              <a:t>Delete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125b2878f6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125b2878f6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Laryngectomy is total removal of the vocal cords – usually due to cancer</a:t>
            </a:r>
            <a:endParaRPr/>
          </a:p>
          <a:p>
            <a:pPr marL="0" lvl="0" indent="0" algn="l" rtl="0">
              <a:spcBef>
                <a:spcPts val="0"/>
              </a:spcBef>
              <a:spcAft>
                <a:spcPts val="0"/>
              </a:spcAft>
              <a:buNone/>
            </a:pPr>
            <a:r>
              <a:rPr lang="en"/>
              <a:t>Many types of voice restoration therapies – electrolarynx is least invasive</a:t>
            </a:r>
            <a:endParaRPr/>
          </a:p>
          <a:p>
            <a:pPr marL="0" lvl="0" indent="0" algn="l" rtl="0">
              <a:spcBef>
                <a:spcPts val="0"/>
              </a:spcBef>
              <a:spcAft>
                <a:spcPts val="0"/>
              </a:spcAft>
              <a:buNone/>
            </a:pPr>
            <a:r>
              <a:rPr lang="en"/>
              <a:t>Intention of our project is to create a new voice restoration therapy technique that uses a deep neural network to predict speech from both lip movements and audio output </a:t>
            </a:r>
            <a:endParaRPr/>
          </a:p>
          <a:p>
            <a:pPr marL="0" lvl="0" indent="0" algn="l" rtl="0">
              <a:spcBef>
                <a:spcPts val="0"/>
              </a:spcBef>
              <a:spcAft>
                <a:spcPts val="0"/>
              </a:spcAft>
              <a:buNone/>
            </a:pPr>
            <a:r>
              <a:rPr lang="en"/>
              <a:t>Larynx plural = laryngees</a:t>
            </a:r>
            <a:endParaRPr/>
          </a:p>
          <a:p>
            <a:pPr marL="0" lvl="0" indent="0" algn="l" rtl="0">
              <a:spcBef>
                <a:spcPts val="0"/>
              </a:spcBef>
              <a:spcAft>
                <a:spcPts val="0"/>
              </a:spcAft>
              <a:buNone/>
            </a:pPr>
            <a:r>
              <a:rPr lang="en"/>
              <a:t>Put box around what’s changing </a:t>
            </a:r>
            <a:endParaRPr/>
          </a:p>
          <a:p>
            <a:pPr marL="0" lvl="0" indent="0" algn="l" rtl="0">
              <a:spcBef>
                <a:spcPts val="0"/>
              </a:spcBef>
              <a:spcAft>
                <a:spcPts val="0"/>
              </a:spcAft>
              <a:buNone/>
            </a:pPr>
            <a:r>
              <a:rPr lang="en"/>
              <a:t>Breathe in → lungs and breath out → lungs, vocal cord, tongue, mouth</a:t>
            </a:r>
            <a:endParaRPr/>
          </a:p>
          <a:p>
            <a:pPr marL="0" lvl="0" indent="0" algn="l" rtl="0">
              <a:spcBef>
                <a:spcPts val="0"/>
              </a:spcBef>
              <a:spcAft>
                <a:spcPts val="0"/>
              </a:spcAft>
              <a:buNone/>
            </a:pPr>
            <a:r>
              <a:rPr lang="en"/>
              <a:t>But stoma → breathe doesn’t follow this path</a:t>
            </a:r>
            <a:endParaRPr/>
          </a:p>
          <a:p>
            <a:pPr marL="0" lvl="0" indent="0" algn="l" rtl="0">
              <a:spcBef>
                <a:spcPts val="0"/>
              </a:spcBef>
              <a:spcAft>
                <a:spcPts val="0"/>
              </a:spcAft>
              <a:buNone/>
            </a:pPr>
            <a:r>
              <a:rPr lang="en"/>
              <a:t>Insurance covers cost → dont need </a:t>
            </a:r>
            <a:endParaRPr/>
          </a:p>
          <a:p>
            <a:pPr marL="0" lvl="0" indent="0" algn="l" rtl="0">
              <a:spcBef>
                <a:spcPts val="0"/>
              </a:spcBef>
              <a:spcAft>
                <a:spcPts val="0"/>
              </a:spcAft>
              <a:buNone/>
            </a:pPr>
            <a:r>
              <a:rPr lang="en"/>
              <a:t>Other ways require operations</a:t>
            </a:r>
            <a:endParaRPr/>
          </a:p>
          <a:p>
            <a:pPr marL="0" lvl="0" indent="0" algn="l" rtl="0">
              <a:spcBef>
                <a:spcPts val="0"/>
              </a:spcBef>
              <a:spcAft>
                <a:spcPts val="0"/>
              </a:spcAft>
              <a:buNone/>
            </a:pPr>
            <a:r>
              <a:rPr lang="en" u="sng">
                <a:solidFill>
                  <a:schemeClr val="hlink"/>
                </a:solidFill>
                <a:hlinkClick r:id="rId3"/>
              </a:rPr>
              <a:t>https://patient.uwhealth.org/healthfacts/7741</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b49bdf94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1b49bdf94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https://machinelearningmastery.com/visualize-deep-learning-neural-network-model-keras/</a:t>
            </a:r>
            <a:r>
              <a:rPr lang="en"/>
              <a:t> </a:t>
            </a:r>
            <a:endParaRPr/>
          </a:p>
          <a:p>
            <a:pPr marL="0" lvl="0" indent="0" algn="l" rtl="0">
              <a:spcBef>
                <a:spcPts val="0"/>
              </a:spcBef>
              <a:spcAft>
                <a:spcPts val="0"/>
              </a:spcAft>
              <a:buNone/>
            </a:pPr>
            <a:r>
              <a:rPr lang="en"/>
              <a:t>Medhini → maybe just focus on binary (main focus) </a:t>
            </a:r>
            <a:endParaRPr/>
          </a:p>
          <a:p>
            <a:pPr marL="0" lvl="0" indent="0" algn="l" rtl="0">
              <a:spcBef>
                <a:spcPts val="0"/>
              </a:spcBef>
              <a:spcAft>
                <a:spcPts val="0"/>
              </a:spcAft>
              <a:buNone/>
            </a:pPr>
            <a:r>
              <a:rPr lang="en"/>
              <a:t>delete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65d7b85d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65d7b85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https://machinelearningmastery.com/visualize-deep-learning-neural-network-model-keras/</a:t>
            </a:r>
            <a:r>
              <a:rPr lang="en"/>
              <a:t> </a:t>
            </a:r>
            <a:endParaRPr/>
          </a:p>
          <a:p>
            <a:pPr marL="0" lvl="0" indent="0" algn="l" rtl="0">
              <a:spcBef>
                <a:spcPts val="0"/>
              </a:spcBef>
              <a:spcAft>
                <a:spcPts val="0"/>
              </a:spcAft>
              <a:buNone/>
            </a:pPr>
            <a:r>
              <a:rPr lang="en"/>
              <a:t>Medhini → maybe just focus on binary (main focus) </a:t>
            </a:r>
            <a:endParaRPr/>
          </a:p>
          <a:p>
            <a:pPr marL="0" lvl="0" indent="0" algn="l" rtl="0">
              <a:spcBef>
                <a:spcPts val="0"/>
              </a:spcBef>
              <a:spcAft>
                <a:spcPts val="0"/>
              </a:spcAft>
              <a:buNone/>
            </a:pPr>
            <a:r>
              <a:rPr lang="en"/>
              <a:t>delete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25b2878f6d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25b2878f6d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pipeline: used a CNN to decrease dimensionality and an LSTM to predict words based on previous words</a:t>
            </a:r>
            <a:endParaRPr/>
          </a:p>
          <a:p>
            <a:pPr marL="0" lvl="0" indent="0" algn="l" rtl="0">
              <a:spcBef>
                <a:spcPts val="0"/>
              </a:spcBef>
              <a:spcAft>
                <a:spcPts val="0"/>
              </a:spcAft>
              <a:buNone/>
            </a:pPr>
            <a:r>
              <a:rPr lang="en"/>
              <a:t>Audio pipeline: similar but had to extract MFCCs first</a:t>
            </a:r>
            <a:endParaRPr/>
          </a:p>
          <a:p>
            <a:pPr marL="0" lvl="0" indent="0" algn="l" rtl="0">
              <a:spcBef>
                <a:spcPts val="0"/>
              </a:spcBef>
              <a:spcAft>
                <a:spcPts val="0"/>
              </a:spcAft>
              <a:buNone/>
            </a:pPr>
            <a:r>
              <a:rPr lang="en"/>
              <a:t>Combine using a basic DNN</a:t>
            </a:r>
            <a:endParaRPr/>
          </a:p>
          <a:p>
            <a:pPr marL="0" lvl="0" indent="0" algn="l" rtl="0">
              <a:spcBef>
                <a:spcPts val="0"/>
              </a:spcBef>
              <a:spcAft>
                <a:spcPts val="0"/>
              </a:spcAft>
              <a:buNone/>
            </a:pPr>
            <a:r>
              <a:rPr lang="en"/>
              <a:t>Add in there was electro and normal into recor</a:t>
            </a:r>
            <a:endParaRPr/>
          </a:p>
          <a:p>
            <a:pPr marL="0" lvl="0" indent="0" algn="l" rtl="0">
              <a:spcBef>
                <a:spcPts val="0"/>
              </a:spcBef>
              <a:spcAft>
                <a:spcPts val="0"/>
              </a:spcAft>
              <a:buNone/>
            </a:pPr>
            <a:endParaRPr/>
          </a:p>
          <a:p>
            <a:pPr marL="0" lvl="0" indent="0" algn="l" rtl="0">
              <a:spcBef>
                <a:spcPts val="0"/>
              </a:spcBef>
              <a:spcAft>
                <a:spcPts val="0"/>
              </a:spcAft>
              <a:buNone/>
            </a:pPr>
            <a:r>
              <a:rPr lang="en"/>
              <a:t>Frame the stop signs in a positive manner</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5b2878f6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25b2878f6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6162a736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26162a736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25b2878f6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25b2878f6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5000"/>
              </a:lnSpc>
              <a:spcBef>
                <a:spcPts val="0"/>
              </a:spcBef>
              <a:spcAft>
                <a:spcPts val="0"/>
              </a:spcAft>
              <a:buClr>
                <a:schemeClr val="dk1"/>
              </a:buClr>
              <a:buSzPts val="1100"/>
              <a:buFont typeface="Arial"/>
              <a:buNone/>
            </a:pPr>
            <a:r>
              <a:rPr lang="en" sz="1000">
                <a:solidFill>
                  <a:srgbClr val="333333"/>
                </a:solidFill>
                <a:highlight>
                  <a:srgbClr val="FFFFFF"/>
                </a:highlight>
              </a:rPr>
              <a:t>he shape of the vocal tract manifests itself in the envelope of the short time power spectrum, and the job of MFCCs is to accurately represent this envelope. This page will provide a short tutorial on MFCCs.</a:t>
            </a:r>
            <a:endParaRPr sz="1000">
              <a:solidFill>
                <a:srgbClr val="333333"/>
              </a:solidFill>
              <a:highlight>
                <a:srgbClr val="FFFFFF"/>
              </a:highlight>
            </a:endParaRPr>
          </a:p>
          <a:p>
            <a:pPr marL="0" lvl="0" indent="0" algn="l" rtl="0">
              <a:lnSpc>
                <a:spcPct val="165000"/>
              </a:lnSpc>
              <a:spcBef>
                <a:spcPts val="1000"/>
              </a:spcBef>
              <a:spcAft>
                <a:spcPts val="0"/>
              </a:spcAft>
              <a:buNone/>
            </a:pPr>
            <a:r>
              <a:rPr lang="en" sz="1000">
                <a:solidFill>
                  <a:srgbClr val="333333"/>
                </a:solidFill>
                <a:highlight>
                  <a:srgbClr val="FFFFFF"/>
                </a:highlight>
              </a:rPr>
              <a:t>Mel Frequency Cepstral Coefficents (MFCCs) are a feature widely used in automatic speech and speaker recognition. They were introduced by Davis and Mermelstein in the 1980's, and have been state-of-the-art ever since. Prior to the introduction of MFCCs, Linear Prediction Coefficients (LPCs) and Linear Prediction Cepstral Coefficients (LPCCs) (click </a:t>
            </a:r>
            <a:r>
              <a:rPr lang="en" sz="1000">
                <a:solidFill>
                  <a:srgbClr val="417E9D"/>
                </a:solidFill>
                <a:highlight>
                  <a:srgbClr val="FFFFFF"/>
                </a:highlight>
                <a:uFill>
                  <a:noFill/>
                </a:uFill>
                <a:hlinkClick r:id="rId3">
                  <a:extLst>
                    <a:ext uri="{A12FA001-AC4F-418D-AE19-62706E023703}">
                      <ahyp:hlinkClr xmlns:ahyp="http://schemas.microsoft.com/office/drawing/2018/hyperlinkcolor" val="tx"/>
                    </a:ext>
                  </a:extLst>
                </a:hlinkClick>
              </a:rPr>
              <a:t>here for a tutorial on cepstrum and LPCCs</a:t>
            </a:r>
            <a:r>
              <a:rPr lang="en" sz="1000">
                <a:solidFill>
                  <a:srgbClr val="333333"/>
                </a:solidFill>
                <a:highlight>
                  <a:srgbClr val="FFFFFF"/>
                </a:highlight>
              </a:rPr>
              <a:t>) and were the main feature type for automatic speech recognition (ASR), especially with </a:t>
            </a:r>
            <a:r>
              <a:rPr lang="en" sz="1000">
                <a:solidFill>
                  <a:srgbClr val="417E9D"/>
                </a:solidFill>
                <a:highlight>
                  <a:srgbClr val="FFFFFF"/>
                </a:highlight>
                <a:uFill>
                  <a:noFill/>
                </a:uFill>
                <a:hlinkClick r:id="rId4">
                  <a:extLst>
                    <a:ext uri="{A12FA001-AC4F-418D-AE19-62706E023703}">
                      <ahyp:hlinkClr xmlns:ahyp="http://schemas.microsoft.com/office/drawing/2018/hyperlinkcolor" val="tx"/>
                    </a:ext>
                  </a:extLst>
                </a:hlinkClick>
              </a:rPr>
              <a:t>HMM</a:t>
            </a:r>
            <a:r>
              <a:rPr lang="en" sz="1000">
                <a:solidFill>
                  <a:srgbClr val="333333"/>
                </a:solidFill>
                <a:highlight>
                  <a:srgbClr val="FFFFFF"/>
                </a:highlight>
              </a:rPr>
              <a:t> classifiers. This page will go over the main aspects of MFCCs, why they make a good feature for ASR, and how to implement them.</a:t>
            </a:r>
            <a:endParaRPr sz="1000">
              <a:solidFill>
                <a:srgbClr val="333333"/>
              </a:solidFill>
              <a:highlight>
                <a:srgbClr val="FFFFFF"/>
              </a:highlight>
            </a:endParaRPr>
          </a:p>
          <a:p>
            <a:pPr marL="0" lvl="0" indent="0" algn="l" rtl="0">
              <a:lnSpc>
                <a:spcPct val="165000"/>
              </a:lnSpc>
              <a:spcBef>
                <a:spcPts val="1000"/>
              </a:spcBef>
              <a:spcAft>
                <a:spcPts val="0"/>
              </a:spcAft>
              <a:buNone/>
            </a:pPr>
            <a:r>
              <a:rPr lang="en" sz="1500">
                <a:solidFill>
                  <a:srgbClr val="292929"/>
                </a:solidFill>
                <a:highlight>
                  <a:srgbClr val="FFFFFF"/>
                </a:highlight>
                <a:latin typeface="Georgia"/>
                <a:ea typeface="Georgia"/>
                <a:cs typeface="Georgia"/>
                <a:sym typeface="Georgia"/>
              </a:rPr>
              <a:t>MFCC coefficients contain information about the rate changes in the different spectrum bands.If a cepstral coefficient has a positive value, the majority of the spectral energy is concentrated in the low-frequency regions. On the other hand, if a cepstral coefficient has a negative value, it represents that most of the spectral energy is concentrated at high frequencies.</a:t>
            </a:r>
            <a:endParaRPr sz="1500">
              <a:solidFill>
                <a:srgbClr val="292929"/>
              </a:solidFill>
              <a:highlight>
                <a:srgbClr val="FFFFFF"/>
              </a:highlight>
              <a:latin typeface="Georgia"/>
              <a:ea typeface="Georgia"/>
              <a:cs typeface="Georgia"/>
              <a:sym typeface="Georgia"/>
            </a:endParaRPr>
          </a:p>
          <a:p>
            <a:pPr marL="0" lvl="0" indent="0" algn="l" rtl="0">
              <a:lnSpc>
                <a:spcPct val="165000"/>
              </a:lnSpc>
              <a:spcBef>
                <a:spcPts val="1000"/>
              </a:spcBef>
              <a:spcAft>
                <a:spcPts val="0"/>
              </a:spcAft>
              <a:buNone/>
            </a:pPr>
            <a:r>
              <a:rPr lang="en" sz="1500">
                <a:solidFill>
                  <a:srgbClr val="292929"/>
                </a:solidFill>
                <a:highlight>
                  <a:srgbClr val="FFFFFF"/>
                </a:highlight>
                <a:latin typeface="Georgia"/>
                <a:ea typeface="Georgia"/>
                <a:cs typeface="Georgia"/>
                <a:sym typeface="Georgia"/>
              </a:rPr>
              <a:t>We usually take the mean of these values to feed them into a network as an array to predict audio labels… Well that’s a different process…</a:t>
            </a:r>
            <a:endParaRPr sz="1500">
              <a:solidFill>
                <a:srgbClr val="292929"/>
              </a:solidFill>
              <a:highlight>
                <a:srgbClr val="FFFFFF"/>
              </a:highlight>
              <a:latin typeface="Georgia"/>
              <a:ea typeface="Georgia"/>
              <a:cs typeface="Georgia"/>
              <a:sym typeface="Georgia"/>
            </a:endParaRPr>
          </a:p>
          <a:p>
            <a:pPr marL="0" lvl="0" indent="0" algn="l" rtl="0">
              <a:lnSpc>
                <a:spcPct val="165000"/>
              </a:lnSpc>
              <a:spcBef>
                <a:spcPts val="1000"/>
              </a:spcBef>
              <a:spcAft>
                <a:spcPts val="0"/>
              </a:spcAft>
              <a:buNone/>
            </a:pPr>
            <a:endParaRPr sz="1000">
              <a:solidFill>
                <a:srgbClr val="333333"/>
              </a:solidFill>
              <a:highlight>
                <a:srgbClr val="FFFFFF"/>
              </a:highlight>
            </a:endParaRPr>
          </a:p>
          <a:p>
            <a:pPr marL="0" lvl="0" indent="0" algn="l" rtl="0">
              <a:lnSpc>
                <a:spcPct val="165000"/>
              </a:lnSpc>
              <a:spcBef>
                <a:spcPts val="1000"/>
              </a:spcBef>
              <a:spcAft>
                <a:spcPts val="0"/>
              </a:spcAft>
              <a:buClr>
                <a:schemeClr val="dk1"/>
              </a:buClr>
              <a:buSzPts val="1100"/>
              <a:buFont typeface="Arial"/>
              <a:buNone/>
            </a:pPr>
            <a:endParaRPr sz="1000">
              <a:solidFill>
                <a:srgbClr val="333333"/>
              </a:solidFill>
              <a:highlight>
                <a:srgbClr val="FFFFFF"/>
              </a:highlight>
            </a:endParaRPr>
          </a:p>
          <a:p>
            <a:pPr marL="0" lvl="0" indent="0" algn="l" rtl="0">
              <a:spcBef>
                <a:spcPts val="1000"/>
              </a:spcBef>
              <a:spcAft>
                <a:spcPts val="0"/>
              </a:spcAft>
              <a:buNone/>
            </a:pPr>
            <a:r>
              <a:rPr lang="en" u="sng">
                <a:solidFill>
                  <a:schemeClr val="hlink"/>
                </a:solidFill>
                <a:hlinkClick r:id="rId5"/>
              </a:rPr>
              <a:t>http://practicalcryptography.com/miscellaneous/machine-learning/guide-mel-frequency-cepstral-coefficients-mfccs/</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5b2878f6d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5b2878f6d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https://machinelearningmastery.com/visualize-deep-learning-neural-network-model-keras/</a:t>
            </a:r>
            <a:r>
              <a:rPr lang="en"/>
              <a:t> </a:t>
            </a:r>
            <a:endParaRPr/>
          </a:p>
          <a:p>
            <a:pPr marL="0" lvl="0" indent="0" algn="l" rtl="0">
              <a:spcBef>
                <a:spcPts val="0"/>
              </a:spcBef>
              <a:spcAft>
                <a:spcPts val="0"/>
              </a:spcAft>
              <a:buNone/>
            </a:pPr>
            <a:r>
              <a:rPr lang="en"/>
              <a:t>Add in cross-entropy values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1b49bdf94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1b49bdf9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https://machinelearningmastery.com/visualize-deep-learning-neural-network-model-keras/</a:t>
            </a:r>
            <a:r>
              <a:rPr lang="en"/>
              <a:t> </a:t>
            </a:r>
            <a:endParaRPr/>
          </a:p>
          <a:p>
            <a:pPr marL="0" lvl="0" indent="0" algn="l" rtl="0">
              <a:spcBef>
                <a:spcPts val="0"/>
              </a:spcBef>
              <a:spcAft>
                <a:spcPts val="0"/>
              </a:spcAft>
              <a:buNone/>
            </a:pPr>
            <a:r>
              <a:rPr lang="en"/>
              <a:t>Edit the confusion matrix</a:t>
            </a:r>
            <a:endParaRPr/>
          </a:p>
          <a:p>
            <a:pPr marL="0" lvl="0" indent="0" algn="l" rtl="0">
              <a:spcBef>
                <a:spcPts val="0"/>
              </a:spcBef>
              <a:spcAft>
                <a:spcPts val="0"/>
              </a:spcAft>
              <a:buNone/>
            </a:pPr>
            <a:r>
              <a:rPr lang="en"/>
              <a:t>Medhini put numbers on ideal</a:t>
            </a:r>
            <a:endParaRPr/>
          </a:p>
          <a:p>
            <a:pPr marL="0" lvl="0" indent="0" algn="l" rtl="0">
              <a:spcBef>
                <a:spcPts val="0"/>
              </a:spcBef>
              <a:spcAft>
                <a:spcPts val="0"/>
              </a:spcAft>
              <a:buNone/>
            </a:pPr>
            <a:endParaRPr/>
          </a:p>
          <a:p>
            <a:pPr marL="0" lvl="0" indent="0" algn="l" rtl="0">
              <a:spcBef>
                <a:spcPts val="0"/>
              </a:spcBef>
              <a:spcAft>
                <a:spcPts val="0"/>
              </a:spcAft>
              <a:buNone/>
            </a:pPr>
            <a:r>
              <a:rPr lang="en"/>
              <a:t>Add a slide on future steps and considerations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74b4abbab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74b4abbab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
        <p:cNvGrpSpPr/>
        <p:nvPr/>
      </p:nvGrpSpPr>
      <p:grpSpPr>
        <a:xfrm>
          <a:off x="0" y="0"/>
          <a:ext cx="0" cy="0"/>
          <a:chOff x="0" y="0"/>
          <a:chExt cx="0" cy="0"/>
        </a:xfrm>
      </p:grpSpPr>
      <p:sp>
        <p:nvSpPr>
          <p:cNvPr id="14" name="Google Shape;14;p2"/>
          <p:cNvSpPr txBox="1"/>
          <p:nvPr/>
        </p:nvSpPr>
        <p:spPr>
          <a:xfrm>
            <a:off x="224852" y="4744387"/>
            <a:ext cx="3486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fld id="{00000000-1234-1234-1234-123412341234}" type="slidenum">
              <a:rPr lang="en" sz="1200" b="1" i="0" u="none" strike="noStrike" cap="none">
                <a:solidFill>
                  <a:schemeClr val="lt1"/>
                </a:solidFill>
                <a:latin typeface="Franklin Gothic"/>
                <a:ea typeface="Franklin Gothic"/>
                <a:cs typeface="Franklin Gothic"/>
                <a:sym typeface="Franklin Gothic"/>
              </a:rPr>
              <a:t>‹#›</a:t>
            </a:fld>
            <a:endParaRPr sz="1200" b="1" i="0">
              <a:solidFill>
                <a:schemeClr val="lt1"/>
              </a:solidFill>
              <a:latin typeface="Franklin Gothic"/>
              <a:ea typeface="Franklin Gothic"/>
              <a:cs typeface="Franklin Gothic"/>
              <a:sym typeface="Franklin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p3"/>
          <p:cNvGrpSpPr/>
          <p:nvPr/>
        </p:nvGrpSpPr>
        <p:grpSpPr>
          <a:xfrm>
            <a:off x="4350279" y="2855377"/>
            <a:ext cx="443589" cy="105632"/>
            <a:chOff x="4137525" y="2915950"/>
            <a:chExt cx="869100" cy="207000"/>
          </a:xfrm>
        </p:grpSpPr>
        <p:sp>
          <p:nvSpPr>
            <p:cNvPr id="17" name="Google Shape;17;p3"/>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800"/>
              <a:buChar char="●"/>
              <a:defRPr sz="4800"/>
            </a:lvl1pPr>
            <a:lvl2pPr lvl="1" algn="ctr" rtl="0">
              <a:spcBef>
                <a:spcPts val="0"/>
              </a:spcBef>
              <a:spcAft>
                <a:spcPts val="0"/>
              </a:spcAft>
              <a:buSzPts val="4800"/>
              <a:buChar char="○"/>
              <a:defRPr sz="4800"/>
            </a:lvl2pPr>
            <a:lvl3pPr lvl="2" algn="ctr" rtl="0">
              <a:spcBef>
                <a:spcPts val="0"/>
              </a:spcBef>
              <a:spcAft>
                <a:spcPts val="0"/>
              </a:spcAft>
              <a:buSzPts val="4800"/>
              <a:buChar char="■"/>
              <a:defRPr sz="4800"/>
            </a:lvl3pPr>
            <a:lvl4pPr lvl="3" algn="ctr" rtl="0">
              <a:spcBef>
                <a:spcPts val="0"/>
              </a:spcBef>
              <a:spcAft>
                <a:spcPts val="0"/>
              </a:spcAft>
              <a:buSzPts val="4800"/>
              <a:buChar char="●"/>
              <a:defRPr sz="4800"/>
            </a:lvl4pPr>
            <a:lvl5pPr lvl="4" algn="ctr" rtl="0">
              <a:spcBef>
                <a:spcPts val="0"/>
              </a:spcBef>
              <a:spcAft>
                <a:spcPts val="0"/>
              </a:spcAft>
              <a:buSzPts val="4800"/>
              <a:buChar char="○"/>
              <a:defRPr sz="4800"/>
            </a:lvl5pPr>
            <a:lvl6pPr lvl="5" algn="ctr" rtl="0">
              <a:spcBef>
                <a:spcPts val="0"/>
              </a:spcBef>
              <a:spcAft>
                <a:spcPts val="0"/>
              </a:spcAft>
              <a:buSzPts val="4800"/>
              <a:buChar char="■"/>
              <a:defRPr sz="4800"/>
            </a:lvl6pPr>
            <a:lvl7pPr lvl="6" algn="ctr" rtl="0">
              <a:spcBef>
                <a:spcPts val="0"/>
              </a:spcBef>
              <a:spcAft>
                <a:spcPts val="0"/>
              </a:spcAft>
              <a:buSzPts val="4800"/>
              <a:buChar char="●"/>
              <a:defRPr sz="4800"/>
            </a:lvl7pPr>
            <a:lvl8pPr lvl="7" algn="ctr" rtl="0">
              <a:spcBef>
                <a:spcPts val="0"/>
              </a:spcBef>
              <a:spcAft>
                <a:spcPts val="0"/>
              </a:spcAft>
              <a:buSzPts val="4800"/>
              <a:buChar char="○"/>
              <a:defRPr sz="4800"/>
            </a:lvl8pPr>
            <a:lvl9pPr lvl="8" algn="ctr" rtl="0">
              <a:spcBef>
                <a:spcPts val="0"/>
              </a:spcBef>
              <a:spcAft>
                <a:spcPts val="0"/>
              </a:spcAft>
              <a:buSzPts val="4800"/>
              <a:buChar char="■"/>
              <a:defRPr sz="4800"/>
            </a:lvl9pPr>
          </a:lstStyle>
          <a:p>
            <a:endParaRPr/>
          </a:p>
        </p:txBody>
      </p:sp>
      <p:sp>
        <p:nvSpPr>
          <p:cNvPr id="21" name="Google Shape;21;p3"/>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 name="Google Shape;22;p3"/>
          <p:cNvSpPr txBox="1">
            <a:spLocks noGrp="1"/>
          </p:cNvSpPr>
          <p:nvPr>
            <p:ph type="sldNum" idx="12"/>
          </p:nvPr>
        </p:nvSpPr>
        <p:spPr>
          <a:xfrm>
            <a:off x="8777542" y="-579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bg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Google Shape;25;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6" name="Google Shape;26;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p4"/>
          <p:cNvSpPr txBox="1">
            <a:spLocks noGrp="1"/>
          </p:cNvSpPr>
          <p:nvPr>
            <p:ph type="sldNum" idx="12"/>
          </p:nvPr>
        </p:nvSpPr>
        <p:spPr>
          <a:xfrm>
            <a:off x="8802320" y="-33356"/>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bg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0" name="Google Shape;30;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 name="Google Shape;31;p5"/>
          <p:cNvSpPr txBox="1">
            <a:spLocks noGrp="1"/>
          </p:cNvSpPr>
          <p:nvPr>
            <p:ph type="sldNum" idx="12"/>
          </p:nvPr>
        </p:nvSpPr>
        <p:spPr>
          <a:xfrm>
            <a:off x="8790423" y="-44970"/>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bg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rot="5400000">
            <a:off x="4429542" y="-4144350"/>
            <a:ext cx="285000" cy="8573700"/>
          </a:xfrm>
          <a:prstGeom prst="rect">
            <a:avLst/>
          </a:prstGeom>
          <a:solidFill>
            <a:srgbClr val="222C4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 name="Google Shape;7;p1"/>
          <p:cNvSpPr/>
          <p:nvPr/>
        </p:nvSpPr>
        <p:spPr>
          <a:xfrm>
            <a:off x="0" y="0"/>
            <a:ext cx="285000" cy="5143500"/>
          </a:xfrm>
          <a:prstGeom prst="rect">
            <a:avLst/>
          </a:prstGeom>
          <a:solidFill>
            <a:srgbClr val="222C4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8" name="Google Shape;8;p1"/>
          <p:cNvPicPr preferRelativeResize="0"/>
          <p:nvPr/>
        </p:nvPicPr>
        <p:blipFill rotWithShape="1">
          <a:blip r:embed="rId6">
            <a:alphaModFix/>
          </a:blip>
          <a:srcRect/>
          <a:stretch/>
        </p:blipFill>
        <p:spPr>
          <a:xfrm>
            <a:off x="-2" y="0"/>
            <a:ext cx="1295400" cy="1543050"/>
          </a:xfrm>
          <a:prstGeom prst="rect">
            <a:avLst/>
          </a:prstGeom>
          <a:noFill/>
          <a:ln>
            <a:noFill/>
          </a:ln>
        </p:spPr>
      </p:pic>
      <p:sp>
        <p:nvSpPr>
          <p:cNvPr id="9" name="Google Shape;9;p1"/>
          <p:cNvSpPr/>
          <p:nvPr/>
        </p:nvSpPr>
        <p:spPr>
          <a:xfrm>
            <a:off x="8858892" y="0"/>
            <a:ext cx="285000" cy="5143500"/>
          </a:xfrm>
          <a:prstGeom prst="rect">
            <a:avLst/>
          </a:prstGeom>
          <a:solidFill>
            <a:srgbClr val="222C4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0" i="0" u="none" strike="noStrike" cap="none">
                <a:solidFill>
                  <a:schemeClr val="lt1"/>
                </a:solidFill>
                <a:latin typeface="Calibri"/>
                <a:ea typeface="Calibri"/>
                <a:cs typeface="Calibri"/>
                <a:sym typeface="Calibri"/>
              </a:rPr>
              <a:t>          </a:t>
            </a:r>
            <a:endParaRPr sz="1100"/>
          </a:p>
        </p:txBody>
      </p:sp>
      <p:sp>
        <p:nvSpPr>
          <p:cNvPr id="10" name="Google Shape;10;p1"/>
          <p:cNvSpPr/>
          <p:nvPr/>
        </p:nvSpPr>
        <p:spPr>
          <a:xfrm rot="5400000">
            <a:off x="4429542" y="714042"/>
            <a:ext cx="285000" cy="8573700"/>
          </a:xfrm>
          <a:prstGeom prst="rect">
            <a:avLst/>
          </a:prstGeom>
          <a:solidFill>
            <a:srgbClr val="222C4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 name="Google Shape;11;p1"/>
          <p:cNvSpPr/>
          <p:nvPr/>
        </p:nvSpPr>
        <p:spPr>
          <a:xfrm rot="5400000">
            <a:off x="4429542" y="428933"/>
            <a:ext cx="285000" cy="8573700"/>
          </a:xfrm>
          <a:prstGeom prst="rect">
            <a:avLst/>
          </a:prstGeom>
          <a:solidFill>
            <a:srgbClr val="222C4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2" name="Google Shape;12;p1"/>
          <p:cNvPicPr preferRelativeResize="0"/>
          <p:nvPr/>
        </p:nvPicPr>
        <p:blipFill rotWithShape="1">
          <a:blip r:embed="rId7">
            <a:alphaModFix/>
          </a:blip>
          <a:srcRect/>
          <a:stretch/>
        </p:blipFill>
        <p:spPr>
          <a:xfrm>
            <a:off x="6556248" y="4775740"/>
            <a:ext cx="2302643" cy="1774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zotero.org/google-docs/?VBGsGJ"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6"/>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990"/>
              <a:buFont typeface="Arial"/>
              <a:buNone/>
            </a:pPr>
            <a:r>
              <a:rPr lang="en" sz="3620">
                <a:solidFill>
                  <a:srgbClr val="222C4B"/>
                </a:solidFill>
                <a:latin typeface="Times New Roman"/>
                <a:ea typeface="Times New Roman"/>
                <a:cs typeface="Times New Roman"/>
                <a:sym typeface="Times New Roman"/>
              </a:rPr>
              <a:t>Voice Restoration Device Using Machine Learning of Acoustic and Visual Output During Electrolarynx Use</a:t>
            </a:r>
            <a:endParaRPr sz="3600">
              <a:solidFill>
                <a:srgbClr val="222C4B"/>
              </a:solidFill>
              <a:latin typeface="Times New Roman"/>
              <a:ea typeface="Times New Roman"/>
              <a:cs typeface="Times New Roman"/>
              <a:sym typeface="Times New Roman"/>
            </a:endParaRPr>
          </a:p>
        </p:txBody>
      </p:sp>
      <p:sp>
        <p:nvSpPr>
          <p:cNvPr id="37" name="Google Shape;37;p6"/>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22C4B"/>
                </a:solidFill>
                <a:latin typeface="Times New Roman"/>
                <a:ea typeface="Times New Roman"/>
                <a:cs typeface="Times New Roman"/>
                <a:sym typeface="Times New Roman"/>
              </a:rPr>
              <a:t>Sameer Agrawal, Surabhi Ghatti, Medhini Rachamallu, Katherine Taylor</a:t>
            </a:r>
            <a:endParaRPr>
              <a:solidFill>
                <a:srgbClr val="222C4B"/>
              </a:solidFill>
              <a:latin typeface="Times New Roman"/>
              <a:ea typeface="Times New Roman"/>
              <a:cs typeface="Times New Roman"/>
              <a:sym typeface="Times New Roman"/>
            </a:endParaRPr>
          </a:p>
          <a:p>
            <a:pPr marL="0" lvl="0" indent="0" algn="ctr" rtl="0">
              <a:spcBef>
                <a:spcPts val="0"/>
              </a:spcBef>
              <a:spcAft>
                <a:spcPts val="0"/>
              </a:spcAft>
              <a:buNone/>
            </a:pPr>
            <a:endParaRPr>
              <a:solidFill>
                <a:schemeClr val="dk1"/>
              </a:solidFill>
            </a:endParaRPr>
          </a:p>
        </p:txBody>
      </p:sp>
      <p:sp>
        <p:nvSpPr>
          <p:cNvPr id="4" name="Slide Number Placeholder 3">
            <a:extLst>
              <a:ext uri="{FF2B5EF4-FFF2-40B4-BE49-F238E27FC236}">
                <a16:creationId xmlns:a16="http://schemas.microsoft.com/office/drawing/2014/main" id="{75A29D6A-55C7-7234-7E24-B22BDFF6D34A}"/>
              </a:ext>
            </a:extLst>
          </p:cNvPr>
          <p:cNvSpPr>
            <a:spLocks noGrp="1"/>
          </p:cNvSpPr>
          <p:nvPr>
            <p:ph type="sldNum" idx="12"/>
          </p:nvPr>
        </p:nvSpPr>
        <p:spPr>
          <a:xfrm>
            <a:off x="8803483" y="-31804"/>
            <a:ext cx="548700" cy="393600"/>
          </a:xfrm>
        </p:spPr>
        <p:txBody>
          <a:bodyPr/>
          <a:lstStyle/>
          <a:p>
            <a:pPr marL="0" lvl="0" indent="0" algn="l" rtl="0">
              <a:spcBef>
                <a:spcPts val="0"/>
              </a:spcBef>
              <a:spcAft>
                <a:spcPts val="0"/>
              </a:spcAft>
              <a:buNone/>
            </a:pPr>
            <a:fld id="{71367C4C-581A-514E-A06A-6E27415C5E73}" type="slidenum">
              <a:rPr lang="en" smtClean="0"/>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311700" y="7158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100" b="1">
                <a:solidFill>
                  <a:srgbClr val="222C4B"/>
                </a:solidFill>
                <a:latin typeface="Times New Roman"/>
                <a:ea typeface="Times New Roman"/>
                <a:cs typeface="Times New Roman"/>
                <a:sym typeface="Times New Roman"/>
              </a:rPr>
              <a:t>VIDEO</a:t>
            </a:r>
            <a:endParaRPr sz="5100" b="1">
              <a:solidFill>
                <a:srgbClr val="222C4B"/>
              </a:solidFill>
              <a:latin typeface="Times New Roman"/>
              <a:ea typeface="Times New Roman"/>
              <a:cs typeface="Times New Roman"/>
              <a:sym typeface="Times New Roman"/>
            </a:endParaRPr>
          </a:p>
        </p:txBody>
      </p:sp>
      <p:pic>
        <p:nvPicPr>
          <p:cNvPr id="117" name="Google Shape;117;p15"/>
          <p:cNvPicPr preferRelativeResize="0"/>
          <p:nvPr/>
        </p:nvPicPr>
        <p:blipFill>
          <a:blip r:embed="rId3">
            <a:alphaModFix/>
          </a:blip>
          <a:stretch>
            <a:fillRect/>
          </a:stretch>
        </p:blipFill>
        <p:spPr>
          <a:xfrm>
            <a:off x="371750" y="1802250"/>
            <a:ext cx="8400502" cy="2510375"/>
          </a:xfrm>
          <a:prstGeom prst="rect">
            <a:avLst/>
          </a:prstGeom>
          <a:noFill/>
          <a:ln>
            <a:noFill/>
          </a:ln>
        </p:spPr>
      </p:pic>
      <p:sp>
        <p:nvSpPr>
          <p:cNvPr id="118" name="Google Shape;118;p15"/>
          <p:cNvSpPr/>
          <p:nvPr/>
        </p:nvSpPr>
        <p:spPr>
          <a:xfrm>
            <a:off x="2234050" y="3358625"/>
            <a:ext cx="4177500" cy="954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A0E0A85B-20C0-B097-79D1-38A6A33862A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Materials and Methods: Video Pipeline</a:t>
            </a:r>
            <a:endParaRPr sz="2400" b="1">
              <a:solidFill>
                <a:srgbClr val="222C4B"/>
              </a:solidFill>
              <a:latin typeface="Times New Roman"/>
              <a:ea typeface="Times New Roman"/>
              <a:cs typeface="Times New Roman"/>
              <a:sym typeface="Times New Roman"/>
            </a:endParaRPr>
          </a:p>
        </p:txBody>
      </p:sp>
      <p:sp>
        <p:nvSpPr>
          <p:cNvPr id="124" name="Google Shape;124;p16"/>
          <p:cNvSpPr txBox="1">
            <a:spLocks noGrp="1"/>
          </p:cNvSpPr>
          <p:nvPr>
            <p:ph type="body" idx="1"/>
          </p:nvPr>
        </p:nvSpPr>
        <p:spPr>
          <a:xfrm>
            <a:off x="311700" y="1152475"/>
            <a:ext cx="4011000" cy="3416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DeepLabCut uses a CNN to reduce data dimensionality from thousands of pixels to four lip points</a:t>
            </a:r>
            <a:r>
              <a:rPr lang="en" sz="1800" baseline="30000">
                <a:solidFill>
                  <a:srgbClr val="222C4B"/>
                </a:solidFill>
                <a:latin typeface="Times New Roman"/>
                <a:ea typeface="Times New Roman"/>
                <a:cs typeface="Times New Roman"/>
                <a:sym typeface="Times New Roman"/>
              </a:rPr>
              <a:t>8</a:t>
            </a:r>
            <a:endParaRPr sz="1800" baseline="300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Each video was split into frames, which were clustered and labeled manually</a:t>
            </a:r>
            <a:endParaRPr sz="18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The CNN was trained on 2500 labeled frames and tested on videos of conversational speech</a:t>
            </a:r>
            <a:endParaRPr sz="1800">
              <a:solidFill>
                <a:srgbClr val="222C4B"/>
              </a:solidFill>
              <a:latin typeface="Times New Roman"/>
              <a:ea typeface="Times New Roman"/>
              <a:cs typeface="Times New Roman"/>
              <a:sym typeface="Times New Roman"/>
            </a:endParaRPr>
          </a:p>
        </p:txBody>
      </p:sp>
      <p:pic>
        <p:nvPicPr>
          <p:cNvPr id="125" name="Google Shape;125;p16"/>
          <p:cNvPicPr preferRelativeResize="0"/>
          <p:nvPr/>
        </p:nvPicPr>
        <p:blipFill>
          <a:blip r:embed="rId3">
            <a:alphaModFix/>
          </a:blip>
          <a:stretch>
            <a:fillRect/>
          </a:stretch>
        </p:blipFill>
        <p:spPr>
          <a:xfrm>
            <a:off x="4572000" y="1093925"/>
            <a:ext cx="3949575" cy="3274350"/>
          </a:xfrm>
          <a:prstGeom prst="rect">
            <a:avLst/>
          </a:prstGeom>
          <a:noFill/>
          <a:ln>
            <a:noFill/>
          </a:ln>
        </p:spPr>
      </p:pic>
      <p:sp>
        <p:nvSpPr>
          <p:cNvPr id="3" name="Slide Number Placeholder 2">
            <a:extLst>
              <a:ext uri="{FF2B5EF4-FFF2-40B4-BE49-F238E27FC236}">
                <a16:creationId xmlns:a16="http://schemas.microsoft.com/office/drawing/2014/main" id="{2BB9C419-7C17-A5FB-2257-85BCE1AB7E2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311700" y="4634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222C4B"/>
                </a:solidFill>
                <a:latin typeface="Times New Roman"/>
                <a:ea typeface="Times New Roman"/>
                <a:cs typeface="Times New Roman"/>
                <a:sym typeface="Times New Roman"/>
              </a:rPr>
              <a:t>Results: Rainbow Passage Video Vs Open-Source Data Set</a:t>
            </a:r>
            <a:endParaRPr sz="2400" b="1" dirty="0">
              <a:solidFill>
                <a:srgbClr val="222C4B"/>
              </a:solidFill>
              <a:latin typeface="Times New Roman"/>
              <a:ea typeface="Times New Roman"/>
              <a:cs typeface="Times New Roman"/>
              <a:sym typeface="Times New Roman"/>
            </a:endParaRPr>
          </a:p>
        </p:txBody>
      </p:sp>
      <p:graphicFrame>
        <p:nvGraphicFramePr>
          <p:cNvPr id="131" name="Google Shape;131;p17"/>
          <p:cNvGraphicFramePr/>
          <p:nvPr>
            <p:extLst>
              <p:ext uri="{D42A27DB-BD31-4B8C-83A1-F6EECF244321}">
                <p14:modId xmlns:p14="http://schemas.microsoft.com/office/powerpoint/2010/main" val="950643004"/>
              </p:ext>
            </p:extLst>
          </p:nvPr>
        </p:nvGraphicFramePr>
        <p:xfrm>
          <a:off x="6542100" y="1507080"/>
          <a:ext cx="2219125" cy="2129325"/>
        </p:xfrm>
        <a:graphic>
          <a:graphicData uri="http://schemas.openxmlformats.org/drawingml/2006/table">
            <a:tbl>
              <a:tblPr>
                <a:noFill/>
                <a:tableStyleId>{8CAE67C8-9535-4875-BA4F-3E15B4AF9628}</a:tableStyleId>
              </a:tblPr>
              <a:tblGrid>
                <a:gridCol w="579675">
                  <a:extLst>
                    <a:ext uri="{9D8B030D-6E8A-4147-A177-3AD203B41FA5}">
                      <a16:colId xmlns:a16="http://schemas.microsoft.com/office/drawing/2014/main" val="20000"/>
                    </a:ext>
                  </a:extLst>
                </a:gridCol>
                <a:gridCol w="813825">
                  <a:extLst>
                    <a:ext uri="{9D8B030D-6E8A-4147-A177-3AD203B41FA5}">
                      <a16:colId xmlns:a16="http://schemas.microsoft.com/office/drawing/2014/main" val="20001"/>
                    </a:ext>
                  </a:extLst>
                </a:gridCol>
                <a:gridCol w="825625">
                  <a:extLst>
                    <a:ext uri="{9D8B030D-6E8A-4147-A177-3AD203B41FA5}">
                      <a16:colId xmlns:a16="http://schemas.microsoft.com/office/drawing/2014/main" val="20002"/>
                    </a:ext>
                  </a:extLst>
                </a:gridCol>
              </a:tblGrid>
              <a:tr h="644775">
                <a:tc>
                  <a:txBody>
                    <a:bodyPr/>
                    <a:lstStyle/>
                    <a:p>
                      <a:pPr marL="0" lvl="0" indent="0" algn="ctr" rtl="0">
                        <a:spcBef>
                          <a:spcPts val="0"/>
                        </a:spcBef>
                        <a:spcAft>
                          <a:spcPts val="0"/>
                        </a:spcAft>
                        <a:buNone/>
                      </a:pPr>
                      <a:endParaRPr b="1">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b="1" dirty="0">
                          <a:latin typeface="Times New Roman"/>
                          <a:ea typeface="Times New Roman"/>
                          <a:cs typeface="Times New Roman"/>
                          <a:sym typeface="Times New Roman"/>
                        </a:rPr>
                        <a:t>Rainbow Passage</a:t>
                      </a:r>
                      <a:endParaRPr sz="800" b="1" dirty="0">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b="1" dirty="0">
                          <a:latin typeface="Times New Roman"/>
                          <a:ea typeface="Times New Roman"/>
                          <a:cs typeface="Times New Roman"/>
                          <a:sym typeface="Times New Roman"/>
                        </a:rPr>
                        <a:t>Open-Source Data Set</a:t>
                      </a:r>
                      <a:endParaRPr sz="800" b="1" dirty="0">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10100">
                <a:tc>
                  <a:txBody>
                    <a:bodyPr/>
                    <a:lstStyle/>
                    <a:p>
                      <a:pPr marL="0" lvl="0" indent="0" algn="ctr" rtl="0">
                        <a:spcBef>
                          <a:spcPts val="0"/>
                        </a:spcBef>
                        <a:spcAft>
                          <a:spcPts val="0"/>
                        </a:spcAft>
                        <a:buClr>
                          <a:schemeClr val="dk1"/>
                        </a:buClr>
                        <a:buSzPts val="1100"/>
                        <a:buFont typeface="Arial"/>
                        <a:buNone/>
                      </a:pPr>
                      <a:r>
                        <a:rPr lang="en" sz="800" b="1" dirty="0">
                          <a:solidFill>
                            <a:schemeClr val="dk1"/>
                          </a:solidFill>
                          <a:latin typeface="Times New Roman"/>
                          <a:ea typeface="Times New Roman"/>
                          <a:cs typeface="Times New Roman"/>
                          <a:sym typeface="Times New Roman"/>
                        </a:rPr>
                        <a:t>Training Error</a:t>
                      </a:r>
                      <a:endParaRPr sz="800" b="1"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800" b="1" dirty="0">
                          <a:solidFill>
                            <a:schemeClr val="dk1"/>
                          </a:solidFill>
                          <a:latin typeface="Times New Roman"/>
                          <a:ea typeface="Times New Roman"/>
                          <a:cs typeface="Times New Roman"/>
                          <a:sym typeface="Times New Roman"/>
                        </a:rPr>
                        <a:t>(Pixels)</a:t>
                      </a:r>
                      <a:endParaRPr sz="800" b="1" dirty="0">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latin typeface="Times New Roman"/>
                          <a:ea typeface="Times New Roman"/>
                          <a:cs typeface="Times New Roman"/>
                          <a:sym typeface="Times New Roman"/>
                        </a:rPr>
                        <a:t>4.19 </a:t>
                      </a:r>
                      <a:endParaRPr sz="1200" dirty="0">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4.44 </a:t>
                      </a:r>
                      <a:endParaRPr sz="12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1200" dirty="0">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74450">
                <a:tc>
                  <a:txBody>
                    <a:bodyPr/>
                    <a:lstStyle/>
                    <a:p>
                      <a:pPr marL="0" lvl="0" indent="0" algn="ctr" rtl="0">
                        <a:spcBef>
                          <a:spcPts val="0"/>
                        </a:spcBef>
                        <a:spcAft>
                          <a:spcPts val="0"/>
                        </a:spcAft>
                        <a:buNone/>
                      </a:pPr>
                      <a:r>
                        <a:rPr lang="en" sz="800" b="1" dirty="0">
                          <a:latin typeface="Times New Roman"/>
                          <a:ea typeface="Times New Roman"/>
                          <a:cs typeface="Times New Roman"/>
                          <a:sym typeface="Times New Roman"/>
                        </a:rPr>
                        <a:t>Testing Error</a:t>
                      </a:r>
                      <a:endParaRPr sz="800" b="1" dirty="0">
                        <a:latin typeface="Times New Roman"/>
                        <a:ea typeface="Times New Roman"/>
                        <a:cs typeface="Times New Roman"/>
                        <a:sym typeface="Times New Roman"/>
                      </a:endParaRPr>
                    </a:p>
                    <a:p>
                      <a:pPr marL="0" lvl="0" indent="0" algn="ctr" rtl="0">
                        <a:spcBef>
                          <a:spcPts val="0"/>
                        </a:spcBef>
                        <a:spcAft>
                          <a:spcPts val="0"/>
                        </a:spcAft>
                        <a:buNone/>
                      </a:pPr>
                      <a:r>
                        <a:rPr lang="en" sz="800" b="1" dirty="0">
                          <a:latin typeface="Times New Roman"/>
                          <a:ea typeface="Times New Roman"/>
                          <a:cs typeface="Times New Roman"/>
                          <a:sym typeface="Times New Roman"/>
                        </a:rPr>
                        <a:t>(Pixels)</a:t>
                      </a:r>
                      <a:endParaRPr sz="800" b="1" dirty="0">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5.22 </a:t>
                      </a:r>
                      <a:endParaRPr sz="1200">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134.65 </a:t>
                      </a:r>
                      <a:endParaRPr sz="1200" dirty="0">
                        <a:latin typeface="Times New Roman"/>
                        <a:ea typeface="Times New Roman"/>
                        <a:cs typeface="Times New Roman"/>
                        <a:sym typeface="Times New Rom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32" name="Google Shape;132;p17"/>
          <p:cNvPicPr preferRelativeResize="0"/>
          <p:nvPr/>
        </p:nvPicPr>
        <p:blipFill>
          <a:blip r:embed="rId3">
            <a:alphaModFix/>
          </a:blip>
          <a:stretch>
            <a:fillRect/>
          </a:stretch>
        </p:blipFill>
        <p:spPr>
          <a:xfrm>
            <a:off x="3671688" y="1621600"/>
            <a:ext cx="2739725" cy="2045975"/>
          </a:xfrm>
          <a:prstGeom prst="rect">
            <a:avLst/>
          </a:prstGeom>
          <a:noFill/>
          <a:ln>
            <a:noFill/>
          </a:ln>
        </p:spPr>
      </p:pic>
      <p:pic>
        <p:nvPicPr>
          <p:cNvPr id="133" name="Google Shape;133;p17"/>
          <p:cNvPicPr preferRelativeResize="0"/>
          <p:nvPr/>
        </p:nvPicPr>
        <p:blipFill>
          <a:blip r:embed="rId4">
            <a:alphaModFix/>
          </a:blip>
          <a:stretch>
            <a:fillRect/>
          </a:stretch>
        </p:blipFill>
        <p:spPr>
          <a:xfrm>
            <a:off x="311700" y="1621600"/>
            <a:ext cx="3299875" cy="2045975"/>
          </a:xfrm>
          <a:prstGeom prst="rect">
            <a:avLst/>
          </a:prstGeom>
          <a:noFill/>
          <a:ln>
            <a:noFill/>
          </a:ln>
        </p:spPr>
      </p:pic>
      <p:sp>
        <p:nvSpPr>
          <p:cNvPr id="134" name="Google Shape;134;p17"/>
          <p:cNvSpPr/>
          <p:nvPr/>
        </p:nvSpPr>
        <p:spPr>
          <a:xfrm>
            <a:off x="1902725" y="2264850"/>
            <a:ext cx="67500" cy="67500"/>
          </a:xfrm>
          <a:prstGeom prst="ellipse">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915000" y="2375350"/>
            <a:ext cx="67500" cy="675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1712450" y="2313950"/>
            <a:ext cx="67500" cy="67500"/>
          </a:xfrm>
          <a:prstGeom prst="ellipse">
            <a:avLst/>
          </a:prstGeom>
          <a:solidFill>
            <a:srgbClr val="00FFFF"/>
          </a:solidFill>
          <a:ln>
            <a:noFill/>
          </a:ln>
          <a:effectLst>
            <a:outerShdw blurRad="57150" dist="19050" dir="5400000" algn="bl" rotWithShape="0">
              <a:srgbClr val="000000">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2093450" y="2313950"/>
            <a:ext cx="67500" cy="675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83CDDF4-23B6-BE43-5AC9-E2E42B32B88C}"/>
              </a:ext>
            </a:extLst>
          </p:cNvPr>
          <p:cNvSpPr txBox="1"/>
          <p:nvPr/>
        </p:nvSpPr>
        <p:spPr>
          <a:xfrm>
            <a:off x="859910" y="1353191"/>
            <a:ext cx="2245179" cy="276999"/>
          </a:xfrm>
          <a:prstGeom prst="rect">
            <a:avLst/>
          </a:prstGeom>
          <a:noFill/>
        </p:spPr>
        <p:txBody>
          <a:bodyPr wrap="square" rtlCol="0">
            <a:spAutoFit/>
          </a:bodyPr>
          <a:lstStyle/>
          <a:p>
            <a:pPr algn="ctr"/>
            <a:r>
              <a:rPr lang="en" sz="1200" b="1" dirty="0">
                <a:solidFill>
                  <a:srgbClr val="222C4B"/>
                </a:solidFill>
                <a:latin typeface="Times New Roman"/>
                <a:ea typeface="Times New Roman"/>
                <a:cs typeface="Times New Roman"/>
                <a:sym typeface="Times New Roman"/>
              </a:rPr>
              <a:t>Rainbow Passage</a:t>
            </a:r>
            <a:endParaRPr lang="en-US" sz="1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3842347-7700-A9BB-CDA4-194654BA95EC}"/>
              </a:ext>
            </a:extLst>
          </p:cNvPr>
          <p:cNvSpPr txBox="1"/>
          <p:nvPr/>
        </p:nvSpPr>
        <p:spPr>
          <a:xfrm>
            <a:off x="3918960" y="1343165"/>
            <a:ext cx="2245179" cy="276999"/>
          </a:xfrm>
          <a:prstGeom prst="rect">
            <a:avLst/>
          </a:prstGeom>
          <a:noFill/>
        </p:spPr>
        <p:txBody>
          <a:bodyPr wrap="square" rtlCol="0">
            <a:spAutoFit/>
          </a:bodyPr>
          <a:lstStyle/>
          <a:p>
            <a:pPr algn="ctr"/>
            <a:r>
              <a:rPr lang="en" sz="1200" b="1" dirty="0">
                <a:solidFill>
                  <a:srgbClr val="222C4B"/>
                </a:solidFill>
                <a:latin typeface="Times New Roman"/>
                <a:ea typeface="Times New Roman"/>
                <a:cs typeface="Times New Roman"/>
                <a:sym typeface="Times New Roman"/>
              </a:rPr>
              <a:t>Open-Source</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7B9153F-E47A-3932-D5CA-B00CBDD6F81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b="1">
                <a:solidFill>
                  <a:srgbClr val="222C4B"/>
                </a:solidFill>
                <a:latin typeface="Times New Roman"/>
                <a:ea typeface="Times New Roman"/>
                <a:cs typeface="Times New Roman"/>
                <a:sym typeface="Times New Roman"/>
              </a:rPr>
              <a:t>Results: Conversational Speech</a:t>
            </a:r>
            <a:endParaRPr sz="2400" b="1">
              <a:solidFill>
                <a:srgbClr val="222C4B"/>
              </a:solidFill>
              <a:latin typeface="Times New Roman"/>
              <a:ea typeface="Times New Roman"/>
              <a:cs typeface="Times New Roman"/>
              <a:sym typeface="Times New Roman"/>
            </a:endParaRPr>
          </a:p>
          <a:p>
            <a:pPr marL="0" lvl="0" indent="0" algn="l" rtl="0">
              <a:spcBef>
                <a:spcPts val="0"/>
              </a:spcBef>
              <a:spcAft>
                <a:spcPts val="0"/>
              </a:spcAft>
              <a:buNone/>
            </a:pPr>
            <a:endParaRPr b="1"/>
          </a:p>
        </p:txBody>
      </p:sp>
      <p:pic>
        <p:nvPicPr>
          <p:cNvPr id="143" name="Google Shape;143;p18"/>
          <p:cNvPicPr preferRelativeResize="0"/>
          <p:nvPr/>
        </p:nvPicPr>
        <p:blipFill>
          <a:blip r:embed="rId3">
            <a:alphaModFix/>
          </a:blip>
          <a:stretch>
            <a:fillRect/>
          </a:stretch>
        </p:blipFill>
        <p:spPr>
          <a:xfrm>
            <a:off x="803000" y="1141275"/>
            <a:ext cx="4424250" cy="2492325"/>
          </a:xfrm>
          <a:prstGeom prst="rect">
            <a:avLst/>
          </a:prstGeom>
          <a:noFill/>
          <a:ln>
            <a:noFill/>
          </a:ln>
        </p:spPr>
      </p:pic>
      <p:graphicFrame>
        <p:nvGraphicFramePr>
          <p:cNvPr id="144" name="Google Shape;144;p18"/>
          <p:cNvGraphicFramePr/>
          <p:nvPr/>
        </p:nvGraphicFramePr>
        <p:xfrm>
          <a:off x="5967175" y="1141275"/>
          <a:ext cx="2191500" cy="1340150"/>
        </p:xfrm>
        <a:graphic>
          <a:graphicData uri="http://schemas.openxmlformats.org/drawingml/2006/table">
            <a:tbl>
              <a:tblPr>
                <a:noFill/>
                <a:tableStyleId>{8CAE67C8-9535-4875-BA4F-3E15B4AF9628}</a:tableStyleId>
              </a:tblPr>
              <a:tblGrid>
                <a:gridCol w="1095750">
                  <a:extLst>
                    <a:ext uri="{9D8B030D-6E8A-4147-A177-3AD203B41FA5}">
                      <a16:colId xmlns:a16="http://schemas.microsoft.com/office/drawing/2014/main" val="20000"/>
                    </a:ext>
                  </a:extLst>
                </a:gridCol>
                <a:gridCol w="1095750">
                  <a:extLst>
                    <a:ext uri="{9D8B030D-6E8A-4147-A177-3AD203B41FA5}">
                      <a16:colId xmlns:a16="http://schemas.microsoft.com/office/drawing/2014/main" val="20001"/>
                    </a:ext>
                  </a:extLst>
                </a:gridCol>
              </a:tblGrid>
              <a:tr h="6550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Training Error</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3.8 Pixels</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8515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Testing Error</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5.11 Pixels</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3DE9FF03-777D-AA54-826E-F93485F3954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Summary and Future Work: Video Pipeline</a:t>
            </a:r>
            <a:endParaRPr b="1"/>
          </a:p>
        </p:txBody>
      </p:sp>
      <p:sp>
        <p:nvSpPr>
          <p:cNvPr id="150" name="Google Shape;150;p19"/>
          <p:cNvSpPr txBox="1">
            <a:spLocks noGrp="1"/>
          </p:cNvSpPr>
          <p:nvPr>
            <p:ph type="body" idx="1"/>
          </p:nvPr>
        </p:nvSpPr>
        <p:spPr>
          <a:xfrm>
            <a:off x="311700" y="1152475"/>
            <a:ext cx="3057300" cy="3416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What we’ve accomplished: </a:t>
            </a:r>
            <a:r>
              <a:rPr lang="en" sz="1800">
                <a:latin typeface="Times New Roman"/>
                <a:ea typeface="Times New Roman"/>
                <a:cs typeface="Times New Roman"/>
                <a:sym typeface="Times New Roman"/>
              </a:rPr>
              <a:t>DeepLabCut can successfully predict points on a lip for similar distances from the camera</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Next step in the pipeline: </a:t>
            </a:r>
            <a:r>
              <a:rPr lang="en" sz="1800">
                <a:latin typeface="Times New Roman"/>
                <a:ea typeface="Times New Roman"/>
                <a:cs typeface="Times New Roman"/>
                <a:sym typeface="Times New Roman"/>
              </a:rPr>
              <a:t>Labeling frames with the associated phoneme and use an LSTM to predict speech</a:t>
            </a:r>
            <a:endParaRPr sz="1800">
              <a:latin typeface="Times New Roman"/>
              <a:ea typeface="Times New Roman"/>
              <a:cs typeface="Times New Roman"/>
              <a:sym typeface="Times New Roman"/>
            </a:endParaRPr>
          </a:p>
        </p:txBody>
      </p:sp>
      <p:pic>
        <p:nvPicPr>
          <p:cNvPr id="151" name="Google Shape;151;p19"/>
          <p:cNvPicPr preferRelativeResize="0"/>
          <p:nvPr/>
        </p:nvPicPr>
        <p:blipFill>
          <a:blip r:embed="rId3">
            <a:alphaModFix/>
          </a:blip>
          <a:stretch>
            <a:fillRect/>
          </a:stretch>
        </p:blipFill>
        <p:spPr>
          <a:xfrm>
            <a:off x="3369000" y="1152472"/>
            <a:ext cx="5403251" cy="1614704"/>
          </a:xfrm>
          <a:prstGeom prst="rect">
            <a:avLst/>
          </a:prstGeom>
          <a:noFill/>
          <a:ln>
            <a:noFill/>
          </a:ln>
        </p:spPr>
      </p:pic>
      <p:sp>
        <p:nvSpPr>
          <p:cNvPr id="152" name="Google Shape;152;p19"/>
          <p:cNvSpPr txBox="1"/>
          <p:nvPr/>
        </p:nvSpPr>
        <p:spPr>
          <a:xfrm>
            <a:off x="3369000" y="2901925"/>
            <a:ext cx="54633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Times New Roman"/>
              <a:buChar char="●"/>
            </a:pPr>
            <a:r>
              <a:rPr lang="en" sz="1800" b="1">
                <a:solidFill>
                  <a:schemeClr val="dk1"/>
                </a:solidFill>
                <a:latin typeface="Times New Roman"/>
                <a:ea typeface="Times New Roman"/>
                <a:cs typeface="Times New Roman"/>
                <a:sym typeface="Times New Roman"/>
              </a:rPr>
              <a:t>Future considerations: </a:t>
            </a:r>
            <a:endParaRPr sz="1800" b="1">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Shortening videos to facilitate the labeling process</a:t>
            </a:r>
            <a:endParaRPr sz="1800">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Using videos with different speaker depths in training</a:t>
            </a:r>
            <a:endParaRPr/>
          </a:p>
        </p:txBody>
      </p:sp>
      <p:sp>
        <p:nvSpPr>
          <p:cNvPr id="153" name="Google Shape;153;p19"/>
          <p:cNvSpPr/>
          <p:nvPr/>
        </p:nvSpPr>
        <p:spPr>
          <a:xfrm>
            <a:off x="6701400" y="2319025"/>
            <a:ext cx="567600" cy="398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CA47CA2C-01F3-D0E9-6424-AEED48AEB63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Summary &amp; Future Considerations</a:t>
            </a:r>
            <a:endParaRPr sz="2400" b="1">
              <a:solidFill>
                <a:srgbClr val="222C4B"/>
              </a:solidFill>
              <a:latin typeface="Times New Roman"/>
              <a:ea typeface="Times New Roman"/>
              <a:cs typeface="Times New Roman"/>
              <a:sym typeface="Times New Roman"/>
            </a:endParaRPr>
          </a:p>
        </p:txBody>
      </p:sp>
      <p:sp>
        <p:nvSpPr>
          <p:cNvPr id="159" name="Google Shape;159;p20"/>
          <p:cNvSpPr txBox="1">
            <a:spLocks noGrp="1"/>
          </p:cNvSpPr>
          <p:nvPr>
            <p:ph type="body" idx="1"/>
          </p:nvPr>
        </p:nvSpPr>
        <p:spPr>
          <a:xfrm>
            <a:off x="311700" y="1000075"/>
            <a:ext cx="8520600" cy="16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222C4B"/>
                </a:solidFill>
                <a:latin typeface="Times New Roman"/>
                <a:ea typeface="Times New Roman"/>
                <a:cs typeface="Times New Roman"/>
                <a:sym typeface="Times New Roman"/>
              </a:rPr>
              <a:t>Summary</a:t>
            </a:r>
            <a:endParaRPr sz="1800" b="1">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MFCCs might not be the most accurate to separate between electrolarynx and non-electrolarynx</a:t>
            </a:r>
            <a:endParaRPr sz="18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Neural networks are able to predict the points around the mouth which can be associated with phonemes</a:t>
            </a:r>
            <a:endParaRPr sz="1800">
              <a:solidFill>
                <a:srgbClr val="222C4B"/>
              </a:solidFill>
              <a:latin typeface="Times New Roman"/>
              <a:ea typeface="Times New Roman"/>
              <a:cs typeface="Times New Roman"/>
              <a:sym typeface="Times New Roman"/>
            </a:endParaRPr>
          </a:p>
        </p:txBody>
      </p:sp>
      <p:sp>
        <p:nvSpPr>
          <p:cNvPr id="160" name="Google Shape;160;p20"/>
          <p:cNvSpPr txBox="1">
            <a:spLocks noGrp="1"/>
          </p:cNvSpPr>
          <p:nvPr>
            <p:ph type="body" idx="1"/>
          </p:nvPr>
        </p:nvSpPr>
        <p:spPr>
          <a:xfrm>
            <a:off x="311700" y="2679825"/>
            <a:ext cx="8520600" cy="13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222C4B"/>
                </a:solidFill>
                <a:latin typeface="Times New Roman"/>
                <a:ea typeface="Times New Roman"/>
                <a:cs typeface="Times New Roman"/>
                <a:sym typeface="Times New Roman"/>
              </a:rPr>
              <a:t>Future Considerations</a:t>
            </a:r>
            <a:endParaRPr sz="1800" b="1">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Use electrolarynx and non-electrolarynx videos with singular words</a:t>
            </a:r>
            <a:endParaRPr sz="18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Increase diversity among videos (different ethnicities, distance from camera, etc.)</a:t>
            </a:r>
            <a:endParaRPr sz="18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Development of new audio and video analysis techniques</a:t>
            </a:r>
            <a:endParaRPr sz="1800">
              <a:solidFill>
                <a:srgbClr val="222C4B"/>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BDE77FE5-459F-95B9-BF73-E6C22BE3E26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311700" y="3688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b="1">
                <a:solidFill>
                  <a:srgbClr val="222C4B"/>
                </a:solidFill>
                <a:latin typeface="Times New Roman"/>
                <a:ea typeface="Times New Roman"/>
                <a:cs typeface="Times New Roman"/>
                <a:sym typeface="Times New Roman"/>
              </a:rPr>
              <a:t>Acknowledgements</a:t>
            </a:r>
            <a:endParaRPr sz="2300" b="1">
              <a:solidFill>
                <a:srgbClr val="222C4B"/>
              </a:solidFill>
              <a:latin typeface="Times New Roman"/>
              <a:ea typeface="Times New Roman"/>
              <a:cs typeface="Times New Roman"/>
              <a:sym typeface="Times New Roman"/>
            </a:endParaRPr>
          </a:p>
        </p:txBody>
      </p:sp>
      <p:sp>
        <p:nvSpPr>
          <p:cNvPr id="166" name="Google Shape;166;p21"/>
          <p:cNvSpPr txBox="1"/>
          <p:nvPr/>
        </p:nvSpPr>
        <p:spPr>
          <a:xfrm>
            <a:off x="492450" y="1039200"/>
            <a:ext cx="3181500" cy="3702300"/>
          </a:xfrm>
          <a:prstGeom prst="rect">
            <a:avLst/>
          </a:prstGeom>
          <a:noFill/>
          <a:ln>
            <a:noFill/>
          </a:ln>
        </p:spPr>
        <p:txBody>
          <a:bodyPr spcFirstLastPara="1" wrap="square" lIns="91425" tIns="91425" rIns="91425" bIns="91425" anchor="t" anchorCtr="0">
            <a:spAutoFit/>
          </a:bodyPr>
          <a:lstStyle/>
          <a:p>
            <a:pPr marL="0" lvl="0" indent="0" algn="l" rtl="0">
              <a:lnSpc>
                <a:spcPct val="125454"/>
              </a:lnSpc>
              <a:spcBef>
                <a:spcPts val="0"/>
              </a:spcBef>
              <a:spcAft>
                <a:spcPts val="0"/>
              </a:spcAft>
              <a:buClr>
                <a:schemeClr val="dk1"/>
              </a:buClr>
              <a:buSzPts val="1100"/>
              <a:buFont typeface="Arial"/>
              <a:buNone/>
            </a:pPr>
            <a:r>
              <a:rPr lang="en" sz="1800">
                <a:solidFill>
                  <a:srgbClr val="222C4B"/>
                </a:solidFill>
                <a:latin typeface="Times New Roman"/>
                <a:ea typeface="Times New Roman"/>
                <a:cs typeface="Times New Roman"/>
                <a:sym typeface="Times New Roman"/>
              </a:rPr>
              <a:t>Timothy Allen, PhD</a:t>
            </a:r>
            <a:endParaRPr sz="1800">
              <a:solidFill>
                <a:srgbClr val="222C4B"/>
              </a:solidFill>
              <a:latin typeface="Times New Roman"/>
              <a:ea typeface="Times New Roman"/>
              <a:cs typeface="Times New Roman"/>
              <a:sym typeface="Times New Roman"/>
            </a:endParaRPr>
          </a:p>
          <a:p>
            <a:pPr marL="0" lvl="0" indent="0" algn="l" rtl="0">
              <a:lnSpc>
                <a:spcPct val="125454"/>
              </a:lnSpc>
              <a:spcBef>
                <a:spcPts val="0"/>
              </a:spcBef>
              <a:spcAft>
                <a:spcPts val="0"/>
              </a:spcAft>
              <a:buClr>
                <a:schemeClr val="dk1"/>
              </a:buClr>
              <a:buSzPts val="1100"/>
              <a:buFont typeface="Arial"/>
              <a:buNone/>
            </a:pPr>
            <a:r>
              <a:rPr lang="en" sz="1800">
                <a:solidFill>
                  <a:srgbClr val="222C4B"/>
                </a:solidFill>
                <a:latin typeface="Times New Roman"/>
                <a:ea typeface="Times New Roman"/>
                <a:cs typeface="Times New Roman"/>
                <a:sym typeface="Times New Roman"/>
              </a:rPr>
              <a:t>Shannon Barker, PhD</a:t>
            </a:r>
            <a:endParaRPr sz="1800">
              <a:solidFill>
                <a:srgbClr val="222C4B"/>
              </a:solidFill>
              <a:latin typeface="Times New Roman"/>
              <a:ea typeface="Times New Roman"/>
              <a:cs typeface="Times New Roman"/>
              <a:sym typeface="Times New Roman"/>
            </a:endParaRPr>
          </a:p>
          <a:p>
            <a:pPr marL="0" lvl="0" indent="0" algn="l" rtl="0">
              <a:lnSpc>
                <a:spcPct val="125454"/>
              </a:lnSpc>
              <a:spcBef>
                <a:spcPts val="0"/>
              </a:spcBef>
              <a:spcAft>
                <a:spcPts val="0"/>
              </a:spcAft>
              <a:buClr>
                <a:schemeClr val="dk1"/>
              </a:buClr>
              <a:buSzPts val="1100"/>
              <a:buFont typeface="Arial"/>
              <a:buNone/>
            </a:pPr>
            <a:r>
              <a:rPr lang="en" sz="1800">
                <a:solidFill>
                  <a:srgbClr val="222C4B"/>
                </a:solidFill>
                <a:latin typeface="Times New Roman"/>
                <a:ea typeface="Times New Roman"/>
                <a:cs typeface="Times New Roman"/>
                <a:sym typeface="Times New Roman"/>
              </a:rPr>
              <a:t>Noah Perry</a:t>
            </a:r>
            <a:endParaRPr sz="1800">
              <a:solidFill>
                <a:srgbClr val="222C4B"/>
              </a:solidFill>
              <a:latin typeface="Times New Roman"/>
              <a:ea typeface="Times New Roman"/>
              <a:cs typeface="Times New Roman"/>
              <a:sym typeface="Times New Roman"/>
            </a:endParaRPr>
          </a:p>
          <a:p>
            <a:pPr marL="0" lvl="0" indent="0" algn="l" rtl="0">
              <a:lnSpc>
                <a:spcPct val="125454"/>
              </a:lnSpc>
              <a:spcBef>
                <a:spcPts val="0"/>
              </a:spcBef>
              <a:spcAft>
                <a:spcPts val="0"/>
              </a:spcAft>
              <a:buClr>
                <a:schemeClr val="dk1"/>
              </a:buClr>
              <a:buSzPts val="1100"/>
              <a:buFont typeface="Arial"/>
              <a:buNone/>
            </a:pPr>
            <a:r>
              <a:rPr lang="en" sz="1800">
                <a:solidFill>
                  <a:srgbClr val="222C4B"/>
                </a:solidFill>
                <a:latin typeface="Times New Roman"/>
                <a:ea typeface="Times New Roman"/>
                <a:cs typeface="Times New Roman"/>
                <a:sym typeface="Times New Roman"/>
              </a:rPr>
              <a:t>Vignesh Valaboju</a:t>
            </a:r>
            <a:endParaRPr sz="1800">
              <a:solidFill>
                <a:srgbClr val="222C4B"/>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800">
                <a:solidFill>
                  <a:srgbClr val="222C4B"/>
                </a:solidFill>
                <a:latin typeface="Times New Roman"/>
                <a:ea typeface="Times New Roman"/>
                <a:cs typeface="Times New Roman"/>
                <a:sym typeface="Times New Roman"/>
              </a:rPr>
              <a:t>James Daniero, M.D.</a:t>
            </a:r>
            <a:endParaRPr sz="1800">
              <a:solidFill>
                <a:srgbClr val="222C4B"/>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800">
                <a:solidFill>
                  <a:srgbClr val="222C4B"/>
                </a:solidFill>
                <a:latin typeface="Times New Roman"/>
                <a:ea typeface="Times New Roman"/>
                <a:cs typeface="Times New Roman"/>
                <a:sym typeface="Times New Roman"/>
              </a:rPr>
              <a:t>Haibo Dong, PhD</a:t>
            </a:r>
            <a:endParaRPr sz="1800">
              <a:solidFill>
                <a:srgbClr val="222C4B"/>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800">
                <a:solidFill>
                  <a:srgbClr val="222C4B"/>
                </a:solidFill>
                <a:latin typeface="Times New Roman"/>
                <a:ea typeface="Times New Roman"/>
                <a:cs typeface="Times New Roman"/>
                <a:sym typeface="Times New Roman"/>
              </a:rPr>
              <a:t>Rachel Jonas, M.D.</a:t>
            </a:r>
            <a:endParaRPr sz="1800">
              <a:solidFill>
                <a:srgbClr val="222C4B"/>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800">
                <a:solidFill>
                  <a:srgbClr val="222C4B"/>
                </a:solidFill>
                <a:latin typeface="Times New Roman"/>
                <a:ea typeface="Times New Roman"/>
                <a:cs typeface="Times New Roman"/>
                <a:sym typeface="Times New Roman"/>
              </a:rPr>
              <a:t>John Kelly</a:t>
            </a:r>
            <a:endParaRPr sz="1800">
              <a:solidFill>
                <a:srgbClr val="222C4B"/>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800">
                <a:solidFill>
                  <a:srgbClr val="222C4B"/>
                </a:solidFill>
                <a:latin typeface="Times New Roman"/>
                <a:ea typeface="Times New Roman"/>
                <a:cs typeface="Times New Roman"/>
                <a:sym typeface="Times New Roman"/>
              </a:rPr>
              <a:t>Jessica Lin</a:t>
            </a:r>
            <a:endParaRPr sz="1800">
              <a:solidFill>
                <a:srgbClr val="222C4B"/>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800">
                <a:solidFill>
                  <a:srgbClr val="222C4B"/>
                </a:solidFill>
                <a:latin typeface="Times New Roman"/>
                <a:ea typeface="Times New Roman"/>
                <a:cs typeface="Times New Roman"/>
                <a:sym typeface="Times New Roman"/>
              </a:rPr>
              <a:t>Holly Hess, SLP</a:t>
            </a:r>
            <a:endParaRPr sz="1800">
              <a:solidFill>
                <a:srgbClr val="222C4B"/>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222C4B"/>
              </a:solidFill>
            </a:endParaRPr>
          </a:p>
        </p:txBody>
      </p:sp>
      <p:sp>
        <p:nvSpPr>
          <p:cNvPr id="167" name="Google Shape;167;p21"/>
          <p:cNvSpPr txBox="1"/>
          <p:nvPr/>
        </p:nvSpPr>
        <p:spPr>
          <a:xfrm>
            <a:off x="4166400" y="2782800"/>
            <a:ext cx="42837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222C4B"/>
                </a:solidFill>
                <a:latin typeface="Times New Roman"/>
                <a:ea typeface="Times New Roman"/>
                <a:cs typeface="Times New Roman"/>
                <a:sym typeface="Times New Roman"/>
              </a:rPr>
              <a:t>Contact:</a:t>
            </a:r>
            <a:endParaRPr sz="1800" b="1">
              <a:solidFill>
                <a:srgbClr val="222C4B"/>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rgbClr val="222C4B"/>
                </a:solidFill>
                <a:latin typeface="Times New Roman"/>
                <a:ea typeface="Times New Roman"/>
                <a:cs typeface="Times New Roman"/>
                <a:sym typeface="Times New Roman"/>
              </a:rPr>
              <a:t>Surabhi Ghatti </a:t>
            </a:r>
            <a:r>
              <a:rPr lang="en" sz="1800" b="1">
                <a:solidFill>
                  <a:srgbClr val="222C4B"/>
                </a:solidFill>
                <a:latin typeface="Times New Roman"/>
                <a:ea typeface="Times New Roman"/>
                <a:cs typeface="Times New Roman"/>
                <a:sym typeface="Times New Roman"/>
              </a:rPr>
              <a:t>|</a:t>
            </a:r>
            <a:r>
              <a:rPr lang="en" sz="1800" b="1">
                <a:latin typeface="Times New Roman"/>
                <a:ea typeface="Times New Roman"/>
                <a:cs typeface="Times New Roman"/>
                <a:sym typeface="Times New Roman"/>
              </a:rPr>
              <a:t> </a:t>
            </a:r>
            <a:r>
              <a:rPr lang="en" sz="1800">
                <a:solidFill>
                  <a:srgbClr val="FF0000"/>
                </a:solidFill>
                <a:latin typeface="Times New Roman"/>
                <a:ea typeface="Times New Roman"/>
                <a:cs typeface="Times New Roman"/>
                <a:sym typeface="Times New Roman"/>
              </a:rPr>
              <a:t>sg2dk@virginia.edu</a:t>
            </a:r>
            <a:endParaRPr sz="18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rgbClr val="222C4B"/>
                </a:solidFill>
                <a:latin typeface="Times New Roman"/>
                <a:ea typeface="Times New Roman"/>
                <a:cs typeface="Times New Roman"/>
                <a:sym typeface="Times New Roman"/>
              </a:rPr>
              <a:t>Medhini Rachamallu |</a:t>
            </a:r>
            <a:r>
              <a:rPr lang="en" sz="1800">
                <a:latin typeface="Times New Roman"/>
                <a:ea typeface="Times New Roman"/>
                <a:cs typeface="Times New Roman"/>
                <a:sym typeface="Times New Roman"/>
              </a:rPr>
              <a:t> </a:t>
            </a:r>
            <a:r>
              <a:rPr lang="en" sz="1800">
                <a:solidFill>
                  <a:srgbClr val="FF0000"/>
                </a:solidFill>
                <a:latin typeface="Times New Roman"/>
                <a:ea typeface="Times New Roman"/>
                <a:cs typeface="Times New Roman"/>
                <a:sym typeface="Times New Roman"/>
              </a:rPr>
              <a:t>mr3dn@virginia.edu</a:t>
            </a:r>
            <a:endParaRPr sz="18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rgbClr val="222C4B"/>
                </a:solidFill>
                <a:latin typeface="Times New Roman"/>
                <a:ea typeface="Times New Roman"/>
                <a:cs typeface="Times New Roman"/>
                <a:sym typeface="Times New Roman"/>
              </a:rPr>
              <a:t>Katherine Taylor |</a:t>
            </a:r>
            <a:r>
              <a:rPr lang="en" sz="1800">
                <a:latin typeface="Times New Roman"/>
                <a:ea typeface="Times New Roman"/>
                <a:cs typeface="Times New Roman"/>
                <a:sym typeface="Times New Roman"/>
              </a:rPr>
              <a:t> </a:t>
            </a:r>
            <a:r>
              <a:rPr lang="en" sz="1800">
                <a:solidFill>
                  <a:srgbClr val="FF0000"/>
                </a:solidFill>
                <a:latin typeface="Times New Roman"/>
                <a:ea typeface="Times New Roman"/>
                <a:cs typeface="Times New Roman"/>
                <a:sym typeface="Times New Roman"/>
              </a:rPr>
              <a:t>kmt2ns@virginia.edu</a:t>
            </a:r>
            <a:endParaRPr sz="18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rgbClr val="222C4B"/>
                </a:solidFill>
                <a:latin typeface="Times New Roman"/>
                <a:ea typeface="Times New Roman"/>
                <a:cs typeface="Times New Roman"/>
                <a:sym typeface="Times New Roman"/>
              </a:rPr>
              <a:t>Sameer Agrawal |</a:t>
            </a:r>
            <a:r>
              <a:rPr lang="en" sz="1800">
                <a:latin typeface="Times New Roman"/>
                <a:ea typeface="Times New Roman"/>
                <a:cs typeface="Times New Roman"/>
                <a:sym typeface="Times New Roman"/>
              </a:rPr>
              <a:t> </a:t>
            </a:r>
            <a:r>
              <a:rPr lang="en" sz="1800">
                <a:solidFill>
                  <a:srgbClr val="FF0000"/>
                </a:solidFill>
                <a:latin typeface="Times New Roman"/>
                <a:ea typeface="Times New Roman"/>
                <a:cs typeface="Times New Roman"/>
                <a:sym typeface="Times New Roman"/>
              </a:rPr>
              <a:t>sa9nc@virginia.edu</a:t>
            </a:r>
            <a:endParaRPr sz="1800">
              <a:solidFill>
                <a:srgbClr val="FF0000"/>
              </a:solidFill>
              <a:latin typeface="Times New Roman"/>
              <a:ea typeface="Times New Roman"/>
              <a:cs typeface="Times New Roman"/>
              <a:sym typeface="Times New Roman"/>
            </a:endParaRPr>
          </a:p>
        </p:txBody>
      </p:sp>
      <p:pic>
        <p:nvPicPr>
          <p:cNvPr id="168" name="Google Shape;168;p21"/>
          <p:cNvPicPr preferRelativeResize="0"/>
          <p:nvPr/>
        </p:nvPicPr>
        <p:blipFill rotWithShape="1">
          <a:blip r:embed="rId3">
            <a:alphaModFix/>
          </a:blip>
          <a:srcRect t="29324" b="28915"/>
          <a:stretch/>
        </p:blipFill>
        <p:spPr>
          <a:xfrm>
            <a:off x="4428588" y="1077213"/>
            <a:ext cx="3759330" cy="1569900"/>
          </a:xfrm>
          <a:prstGeom prst="rect">
            <a:avLst/>
          </a:prstGeom>
          <a:noFill/>
          <a:ln>
            <a:noFill/>
          </a:ln>
        </p:spPr>
      </p:pic>
      <p:sp>
        <p:nvSpPr>
          <p:cNvPr id="3" name="Slide Number Placeholder 2">
            <a:extLst>
              <a:ext uri="{FF2B5EF4-FFF2-40B4-BE49-F238E27FC236}">
                <a16:creationId xmlns:a16="http://schemas.microsoft.com/office/drawing/2014/main" id="{BC0EEFD4-C3F2-A35B-CE7C-3A8C053235A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References</a:t>
            </a:r>
            <a:endParaRPr sz="2400" b="1">
              <a:solidFill>
                <a:srgbClr val="222C4B"/>
              </a:solidFill>
              <a:latin typeface="Times New Roman"/>
              <a:ea typeface="Times New Roman"/>
              <a:cs typeface="Times New Roman"/>
              <a:sym typeface="Times New Roman"/>
            </a:endParaRPr>
          </a:p>
        </p:txBody>
      </p:sp>
      <p:sp>
        <p:nvSpPr>
          <p:cNvPr id="174" name="Google Shape;174;p22"/>
          <p:cNvSpPr txBox="1">
            <a:spLocks noGrp="1"/>
          </p:cNvSpPr>
          <p:nvPr>
            <p:ph type="body" idx="1"/>
          </p:nvPr>
        </p:nvSpPr>
        <p:spPr>
          <a:xfrm>
            <a:off x="311700" y="1000075"/>
            <a:ext cx="8520600" cy="3420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22C4B"/>
              </a:buClr>
              <a:buSzPts val="1200"/>
              <a:buFont typeface="Times New Roman"/>
              <a:buAutoNum type="arabicPeriod"/>
            </a:pPr>
            <a:r>
              <a:rPr lang="en" sz="1200">
                <a:solidFill>
                  <a:srgbClr val="222C4B"/>
                </a:solidFill>
                <a:latin typeface="Times New Roman"/>
                <a:ea typeface="Times New Roman"/>
                <a:cs typeface="Times New Roman"/>
                <a:sym typeface="Times New Roman"/>
              </a:rPr>
              <a:t>Kohlberg, G. D., Gal, Y. (Kobi) &amp; Lalwani, A. K. Development of a Low-Cost, Noninvasive, Portable Visual</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rgbClr val="222C4B"/>
                </a:solidFill>
                <a:latin typeface="Times New Roman"/>
                <a:ea typeface="Times New Roman"/>
                <a:cs typeface="Times New Roman"/>
                <a:sym typeface="Times New Roman"/>
              </a:rPr>
              <a:t>Speech Recognition Program. Ann Otol Rhinol Laryngol 125, 752–757 (2016).</a:t>
            </a:r>
            <a:endParaRPr sz="1200">
              <a:solidFill>
                <a:srgbClr val="222C4B"/>
              </a:solidFill>
              <a:latin typeface="Times New Roman"/>
              <a:ea typeface="Times New Roman"/>
              <a:cs typeface="Times New Roman"/>
              <a:sym typeface="Times New Roman"/>
            </a:endParaRPr>
          </a:p>
          <a:p>
            <a:pPr marL="457200" lvl="0" indent="-304800" algn="l" rtl="0">
              <a:spcBef>
                <a:spcPts val="0"/>
              </a:spcBef>
              <a:spcAft>
                <a:spcPts val="0"/>
              </a:spcAft>
              <a:buClr>
                <a:srgbClr val="222C4B"/>
              </a:buClr>
              <a:buSzPts val="1200"/>
              <a:buFont typeface="Times New Roman"/>
              <a:buAutoNum type="arabicPeriod"/>
            </a:pPr>
            <a:r>
              <a:rPr lang="en" sz="1200">
                <a:solidFill>
                  <a:srgbClr val="222C4B"/>
                </a:solidFill>
                <a:latin typeface="Times New Roman"/>
                <a:ea typeface="Times New Roman"/>
                <a:cs typeface="Times New Roman"/>
                <a:sym typeface="Times New Roman"/>
              </a:rPr>
              <a:t>Rameau, A. Pilot study for a novel and personalized voice restoration device for patients with laryngectomy.</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rgbClr val="222C4B"/>
                </a:solidFill>
                <a:latin typeface="Times New Roman"/>
                <a:ea typeface="Times New Roman"/>
                <a:cs typeface="Times New Roman"/>
                <a:sym typeface="Times New Roman"/>
              </a:rPr>
              <a:t>Head &amp; Neck 42, 839–845 (2020).</a:t>
            </a:r>
            <a:endParaRPr sz="1200">
              <a:solidFill>
                <a:srgbClr val="222C4B"/>
              </a:solidFill>
              <a:latin typeface="Times New Roman"/>
              <a:ea typeface="Times New Roman"/>
              <a:cs typeface="Times New Roman"/>
              <a:sym typeface="Times New Roman"/>
            </a:endParaRPr>
          </a:p>
          <a:p>
            <a:pPr marL="457200" lvl="0" indent="-304800" algn="l" rtl="0">
              <a:spcBef>
                <a:spcPts val="0"/>
              </a:spcBef>
              <a:spcAft>
                <a:spcPts val="0"/>
              </a:spcAft>
              <a:buClr>
                <a:srgbClr val="222C4B"/>
              </a:buClr>
              <a:buSzPts val="1200"/>
              <a:buFont typeface="Times New Roman"/>
              <a:buAutoNum type="arabicPeriod"/>
            </a:pPr>
            <a:r>
              <a:rPr lang="en" sz="1200">
                <a:solidFill>
                  <a:srgbClr val="222C4B"/>
                </a:solidFill>
                <a:latin typeface="Times New Roman"/>
                <a:ea typeface="Times New Roman"/>
                <a:cs typeface="Times New Roman"/>
                <a:sym typeface="Times New Roman"/>
              </a:rPr>
              <a:t>Patak, L. et al. Communication boards in critical care: patients’ views. Applied Nursing Research 19, 182–190</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rgbClr val="222C4B"/>
                </a:solidFill>
                <a:latin typeface="Times New Roman"/>
                <a:ea typeface="Times New Roman"/>
                <a:cs typeface="Times New Roman"/>
                <a:sym typeface="Times New Roman"/>
              </a:rPr>
              <a:t>(2006).</a:t>
            </a:r>
            <a:endParaRPr sz="1200">
              <a:solidFill>
                <a:srgbClr val="222C4B"/>
              </a:solidFill>
              <a:latin typeface="Times New Roman"/>
              <a:ea typeface="Times New Roman"/>
              <a:cs typeface="Times New Roman"/>
              <a:sym typeface="Times New Roman"/>
            </a:endParaRPr>
          </a:p>
          <a:p>
            <a:pPr marL="457200" lvl="0" indent="-304800" algn="l" rtl="0">
              <a:spcBef>
                <a:spcPts val="0"/>
              </a:spcBef>
              <a:spcAft>
                <a:spcPts val="0"/>
              </a:spcAft>
              <a:buClr>
                <a:srgbClr val="222C4B"/>
              </a:buClr>
              <a:buSzPts val="1200"/>
              <a:buFont typeface="Times New Roman"/>
              <a:buAutoNum type="arabicPeriod"/>
            </a:pPr>
            <a:r>
              <a:rPr lang="en" sz="1200">
                <a:solidFill>
                  <a:srgbClr val="222C4B"/>
                </a:solidFill>
                <a:latin typeface="Times New Roman"/>
                <a:ea typeface="Times New Roman"/>
                <a:cs typeface="Times New Roman"/>
                <a:sym typeface="Times New Roman"/>
              </a:rPr>
              <a:t>Rehabilitation following total laryngectomy: Oncologic, functional, socio-occupational and psychological</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rgbClr val="222C4B"/>
                </a:solidFill>
                <a:latin typeface="Times New Roman"/>
                <a:ea typeface="Times New Roman"/>
                <a:cs typeface="Times New Roman"/>
                <a:sym typeface="Times New Roman"/>
              </a:rPr>
              <a:t>aspects - ClinicalKey. https://www.clinicalkey.com/#!/content/playContent/1-s2.0-</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rgbClr val="222C4B"/>
                </a:solidFill>
                <a:latin typeface="Times New Roman"/>
                <a:ea typeface="Times New Roman"/>
                <a:cs typeface="Times New Roman"/>
                <a:sym typeface="Times New Roman"/>
              </a:rPr>
              <a:t>S1879729620301459?returnurl=https:%2F%2Flinkinghub.elsevier.com%2Fretrieve%2Fpii%2FS187972962030</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rgbClr val="222C4B"/>
                </a:solidFill>
                <a:latin typeface="Times New Roman"/>
                <a:ea typeface="Times New Roman"/>
                <a:cs typeface="Times New Roman"/>
                <a:sym typeface="Times New Roman"/>
              </a:rPr>
              <a:t>1459%3Fshowall%3Dtrue&amp;referrer=https:%2F%2Fpubmed.ncbi.nlm.nih.gov%2F.</a:t>
            </a:r>
            <a:endParaRPr sz="1200">
              <a:solidFill>
                <a:srgbClr val="222C4B"/>
              </a:solidFill>
              <a:latin typeface="Times New Roman"/>
              <a:ea typeface="Times New Roman"/>
              <a:cs typeface="Times New Roman"/>
              <a:sym typeface="Times New Roman"/>
            </a:endParaRPr>
          </a:p>
          <a:p>
            <a:pPr marL="457200" lvl="0" indent="-304800" algn="l" rtl="0">
              <a:spcBef>
                <a:spcPts val="0"/>
              </a:spcBef>
              <a:spcAft>
                <a:spcPts val="0"/>
              </a:spcAft>
              <a:buClr>
                <a:srgbClr val="222C4B"/>
              </a:buClr>
              <a:buSzPts val="1200"/>
              <a:buFont typeface="Times New Roman"/>
              <a:buAutoNum type="arabicPeriod"/>
            </a:pPr>
            <a:r>
              <a:rPr lang="en" sz="1200">
                <a:solidFill>
                  <a:srgbClr val="222C4B"/>
                </a:solidFill>
                <a:latin typeface="Times New Roman"/>
                <a:ea typeface="Times New Roman"/>
                <a:cs typeface="Times New Roman"/>
                <a:sym typeface="Times New Roman"/>
              </a:rPr>
              <a:t>Wulff, N. B., Højager, A., Wessel, I., Dalton, S. O. &amp; Homøe, P. Health-Related Quality of Life Following Total</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rgbClr val="222C4B"/>
                </a:solidFill>
                <a:latin typeface="Times New Roman"/>
                <a:ea typeface="Times New Roman"/>
                <a:cs typeface="Times New Roman"/>
                <a:sym typeface="Times New Roman"/>
              </a:rPr>
              <a:t>Laryngectomy: A Systematic Review. The Laryngoscope 131, 820–831 (2021).</a:t>
            </a:r>
            <a:endParaRPr sz="1200">
              <a:solidFill>
                <a:srgbClr val="222C4B"/>
              </a:solidFill>
              <a:latin typeface="Times New Roman"/>
              <a:ea typeface="Times New Roman"/>
              <a:cs typeface="Times New Roman"/>
              <a:sym typeface="Times New Roman"/>
            </a:endParaRPr>
          </a:p>
          <a:p>
            <a:pPr marL="457200" lvl="0" indent="-304800" algn="l" rtl="0">
              <a:spcBef>
                <a:spcPts val="0"/>
              </a:spcBef>
              <a:spcAft>
                <a:spcPts val="0"/>
              </a:spcAft>
              <a:buClr>
                <a:srgbClr val="222C4B"/>
              </a:buClr>
              <a:buSzPts val="1200"/>
              <a:buFont typeface="Times New Roman"/>
              <a:buAutoNum type="arabicPeriod"/>
            </a:pPr>
            <a:r>
              <a:rPr lang="en" sz="1200">
                <a:solidFill>
                  <a:srgbClr val="222C4B"/>
                </a:solidFill>
                <a:latin typeface="Times New Roman"/>
                <a:ea typeface="Times New Roman"/>
                <a:cs typeface="Times New Roman"/>
                <a:sym typeface="Times New Roman"/>
              </a:rPr>
              <a:t>Oozeer, N. B. et al. Functional status after total laryngectomy: cross-sectional survey of 79 laryngectomees</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a:solidFill>
                  <a:srgbClr val="222C4B"/>
                </a:solidFill>
                <a:latin typeface="Times New Roman"/>
                <a:ea typeface="Times New Roman"/>
                <a:cs typeface="Times New Roman"/>
                <a:sym typeface="Times New Roman"/>
              </a:rPr>
              <a:t>using the Performance Status Scale for Head and Neck Cancer. The Journal of Laryngology &amp; Otology 124,</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rgbClr val="222C4B"/>
                </a:solidFill>
                <a:latin typeface="Times New Roman"/>
                <a:ea typeface="Times New Roman"/>
                <a:cs typeface="Times New Roman"/>
                <a:sym typeface="Times New Roman"/>
              </a:rPr>
              <a:t>412–416 (2010).</a:t>
            </a:r>
            <a:endParaRPr sz="1200">
              <a:solidFill>
                <a:srgbClr val="222C4B"/>
              </a:solidFill>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AutoNum type="arabicPeriod"/>
            </a:pPr>
            <a:r>
              <a:rPr lang="en" sz="12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Lenain, R., Weston, J., Shivkumar, A. &amp; Fristed, E. Surfboard: Audio Feature Extraction for Modern Machine Learning. in </a:t>
            </a:r>
            <a:r>
              <a:rPr lang="en" sz="1200" i="1">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Interspeech 2020</a:t>
            </a:r>
            <a:r>
              <a:rPr lang="en" sz="120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 2917–2921 (ISCA, 2020). doi:10.21437/Interspeech.2020-2879.</a:t>
            </a:r>
            <a:endParaRPr sz="1200">
              <a:solidFill>
                <a:srgbClr val="222C4B"/>
              </a:solidFill>
              <a:latin typeface="Times New Roman"/>
              <a:ea typeface="Times New Roman"/>
              <a:cs typeface="Times New Roman"/>
              <a:sym typeface="Times New Roman"/>
            </a:endParaRPr>
          </a:p>
          <a:p>
            <a:pPr marL="457200" lvl="0" indent="-304800" algn="l" rtl="0">
              <a:spcBef>
                <a:spcPts val="0"/>
              </a:spcBef>
              <a:spcAft>
                <a:spcPts val="0"/>
              </a:spcAft>
              <a:buClr>
                <a:srgbClr val="222C4B"/>
              </a:buClr>
              <a:buSzPts val="1200"/>
              <a:buFont typeface="Times New Roman"/>
              <a:buAutoNum type="arabicPeriod"/>
            </a:pPr>
            <a:r>
              <a:rPr lang="en" sz="1200">
                <a:solidFill>
                  <a:srgbClr val="222C4B"/>
                </a:solidFill>
                <a:latin typeface="Times New Roman"/>
                <a:ea typeface="Times New Roman"/>
                <a:cs typeface="Times New Roman"/>
                <a:sym typeface="Times New Roman"/>
              </a:rPr>
              <a:t>Nath, T. et al. Using DeepLabCut for 3D markerless pose estimation across species and behaviors. Nat Protoc</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rgbClr val="222C4B"/>
                </a:solidFill>
                <a:latin typeface="Times New Roman"/>
                <a:ea typeface="Times New Roman"/>
                <a:cs typeface="Times New Roman"/>
                <a:sym typeface="Times New Roman"/>
              </a:rPr>
              <a:t>14, 2152–2176 (2019).</a:t>
            </a: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rgbClr val="222C4B"/>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222C4B"/>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9F68239F-C84A-8E9D-6B4A-B9267F328E3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311700" y="22854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100" b="1">
                <a:solidFill>
                  <a:srgbClr val="222C4B"/>
                </a:solidFill>
                <a:latin typeface="Times New Roman"/>
                <a:ea typeface="Times New Roman"/>
                <a:cs typeface="Times New Roman"/>
                <a:sym typeface="Times New Roman"/>
              </a:rPr>
              <a:t>Additional Resources</a:t>
            </a:r>
            <a:endParaRPr sz="5100" b="1">
              <a:solidFill>
                <a:srgbClr val="222C4B"/>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48045446-FBB2-BC0A-840E-AFCEE543E9A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222C4B"/>
                </a:solidFill>
                <a:latin typeface="Times New Roman"/>
                <a:ea typeface="Times New Roman"/>
                <a:cs typeface="Times New Roman"/>
                <a:sym typeface="Times New Roman"/>
              </a:rPr>
              <a:t>Materials and Methods: Audio Pipeline</a:t>
            </a:r>
            <a:endParaRPr sz="2400">
              <a:solidFill>
                <a:srgbClr val="222C4B"/>
              </a:solidFill>
              <a:latin typeface="Times New Roman"/>
              <a:ea typeface="Times New Roman"/>
              <a:cs typeface="Times New Roman"/>
              <a:sym typeface="Times New Roman"/>
            </a:endParaRPr>
          </a:p>
        </p:txBody>
      </p:sp>
      <p:sp>
        <p:nvSpPr>
          <p:cNvPr id="185" name="Google Shape;185;p24"/>
          <p:cNvSpPr txBox="1">
            <a:spLocks noGrp="1"/>
          </p:cNvSpPr>
          <p:nvPr>
            <p:ph type="body" idx="1"/>
          </p:nvPr>
        </p:nvSpPr>
        <p:spPr>
          <a:xfrm>
            <a:off x="406075" y="1017725"/>
            <a:ext cx="4721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Multiple Iterations with trial and error</a:t>
            </a:r>
            <a:endParaRPr sz="1800">
              <a:solidFill>
                <a:srgbClr val="222C4B"/>
              </a:solidFill>
              <a:latin typeface="Times New Roman"/>
              <a:ea typeface="Times New Roman"/>
              <a:cs typeface="Times New Roman"/>
              <a:sym typeface="Times New Roman"/>
            </a:endParaRPr>
          </a:p>
          <a:p>
            <a:pPr marL="914400" lvl="0" indent="-342900" algn="l" rtl="0">
              <a:spcBef>
                <a:spcPts val="0"/>
              </a:spcBef>
              <a:spcAft>
                <a:spcPts val="0"/>
              </a:spcAft>
              <a:buClr>
                <a:srgbClr val="222C4B"/>
              </a:buClr>
              <a:buSzPts val="1800"/>
              <a:buFont typeface="Times New Roman"/>
              <a:buAutoNum type="arabicPeriod"/>
            </a:pPr>
            <a:r>
              <a:rPr lang="en" sz="1800">
                <a:solidFill>
                  <a:srgbClr val="222C4B"/>
                </a:solidFill>
                <a:latin typeface="Times New Roman"/>
                <a:ea typeface="Times New Roman"/>
                <a:cs typeface="Times New Roman"/>
                <a:sym typeface="Times New Roman"/>
              </a:rPr>
              <a:t>Butterworth filter construction python </a:t>
            </a:r>
            <a:r>
              <a:rPr lang="en" sz="1800" i="1">
                <a:solidFill>
                  <a:srgbClr val="222C4B"/>
                </a:solidFill>
                <a:latin typeface="Times New Roman"/>
                <a:ea typeface="Times New Roman"/>
                <a:cs typeface="Times New Roman"/>
                <a:sym typeface="Times New Roman"/>
              </a:rPr>
              <a:t>scipy</a:t>
            </a:r>
            <a:endParaRPr sz="1800" i="1">
              <a:solidFill>
                <a:srgbClr val="222C4B"/>
              </a:solidFill>
              <a:latin typeface="Times New Roman"/>
              <a:ea typeface="Times New Roman"/>
              <a:cs typeface="Times New Roman"/>
              <a:sym typeface="Times New Roman"/>
            </a:endParaRPr>
          </a:p>
          <a:p>
            <a:pPr marL="914400" lvl="0" indent="-342900" algn="l" rtl="0">
              <a:spcBef>
                <a:spcPts val="0"/>
              </a:spcBef>
              <a:spcAft>
                <a:spcPts val="0"/>
              </a:spcAft>
              <a:buClr>
                <a:srgbClr val="222C4B"/>
              </a:buClr>
              <a:buSzPts val="1800"/>
              <a:buFont typeface="Times New Roman"/>
              <a:buAutoNum type="arabicPeriod"/>
            </a:pPr>
            <a:r>
              <a:rPr lang="en" sz="1800">
                <a:solidFill>
                  <a:srgbClr val="222C4B"/>
                </a:solidFill>
                <a:latin typeface="Times New Roman"/>
                <a:ea typeface="Times New Roman"/>
                <a:cs typeface="Times New Roman"/>
                <a:sym typeface="Times New Roman"/>
              </a:rPr>
              <a:t>MFCCs (Mel Frequency Cepstral Coefficients) with surfboard</a:t>
            </a:r>
            <a:endParaRPr sz="1800">
              <a:solidFill>
                <a:srgbClr val="222C4B"/>
              </a:solidFill>
              <a:latin typeface="Times New Roman"/>
              <a:ea typeface="Times New Roman"/>
              <a:cs typeface="Times New Roman"/>
              <a:sym typeface="Times New Roman"/>
            </a:endParaRPr>
          </a:p>
          <a:p>
            <a:pPr marL="914400" lvl="0" indent="-342900" algn="l" rtl="0">
              <a:spcBef>
                <a:spcPts val="0"/>
              </a:spcBef>
              <a:spcAft>
                <a:spcPts val="0"/>
              </a:spcAft>
              <a:buClr>
                <a:srgbClr val="222C4B"/>
              </a:buClr>
              <a:buSzPts val="1800"/>
              <a:buFont typeface="Times New Roman"/>
              <a:buAutoNum type="arabicPeriod"/>
            </a:pPr>
            <a:r>
              <a:rPr lang="en" sz="1800">
                <a:solidFill>
                  <a:srgbClr val="222C4B"/>
                </a:solidFill>
                <a:latin typeface="Times New Roman"/>
                <a:ea typeface="Times New Roman"/>
                <a:cs typeface="Times New Roman"/>
                <a:sym typeface="Times New Roman"/>
              </a:rPr>
              <a:t>Binary classification (Normal vs Electrolarynx) with DNN with </a:t>
            </a:r>
            <a:r>
              <a:rPr lang="en" sz="1800" i="1">
                <a:solidFill>
                  <a:srgbClr val="222C4B"/>
                </a:solidFill>
                <a:latin typeface="Times New Roman"/>
                <a:ea typeface="Times New Roman"/>
                <a:cs typeface="Times New Roman"/>
                <a:sym typeface="Times New Roman"/>
              </a:rPr>
              <a:t>keras</a:t>
            </a:r>
            <a:endParaRPr sz="1800" i="1">
              <a:solidFill>
                <a:srgbClr val="222C4B"/>
              </a:solidFill>
              <a:latin typeface="Times New Roman"/>
              <a:ea typeface="Times New Roman"/>
              <a:cs typeface="Times New Roman"/>
              <a:sym typeface="Times New Roman"/>
            </a:endParaRPr>
          </a:p>
          <a:p>
            <a:pPr marL="914400" lvl="0" indent="-342900" algn="l" rtl="0">
              <a:spcBef>
                <a:spcPts val="0"/>
              </a:spcBef>
              <a:spcAft>
                <a:spcPts val="0"/>
              </a:spcAft>
              <a:buClr>
                <a:srgbClr val="222C4B"/>
              </a:buClr>
              <a:buSzPts val="1800"/>
              <a:buFont typeface="Times New Roman"/>
              <a:buAutoNum type="arabicPeriod"/>
            </a:pPr>
            <a:r>
              <a:rPr lang="en" sz="1800">
                <a:solidFill>
                  <a:srgbClr val="222C4B"/>
                </a:solidFill>
                <a:latin typeface="Times New Roman"/>
                <a:ea typeface="Times New Roman"/>
                <a:cs typeface="Times New Roman"/>
                <a:sym typeface="Times New Roman"/>
              </a:rPr>
              <a:t>Multi-label classification with </a:t>
            </a:r>
            <a:r>
              <a:rPr lang="en" sz="1800" i="1">
                <a:solidFill>
                  <a:srgbClr val="222C4B"/>
                </a:solidFill>
                <a:latin typeface="Times New Roman"/>
                <a:ea typeface="Times New Roman"/>
                <a:cs typeface="Times New Roman"/>
                <a:sym typeface="Times New Roman"/>
              </a:rPr>
              <a:t>Audacity </a:t>
            </a:r>
            <a:r>
              <a:rPr lang="en" sz="1800">
                <a:solidFill>
                  <a:srgbClr val="222C4B"/>
                </a:solidFill>
                <a:latin typeface="Times New Roman"/>
                <a:ea typeface="Times New Roman"/>
                <a:cs typeface="Times New Roman"/>
                <a:sym typeface="Times New Roman"/>
              </a:rPr>
              <a:t>clipped videos to put in a DNN with </a:t>
            </a:r>
            <a:r>
              <a:rPr lang="en" sz="1800" i="1">
                <a:solidFill>
                  <a:srgbClr val="222C4B"/>
                </a:solidFill>
                <a:latin typeface="Times New Roman"/>
                <a:ea typeface="Times New Roman"/>
                <a:cs typeface="Times New Roman"/>
                <a:sym typeface="Times New Roman"/>
              </a:rPr>
              <a:t>keras</a:t>
            </a:r>
            <a:endParaRPr sz="1800" i="1">
              <a:solidFill>
                <a:srgbClr val="222C4B"/>
              </a:solidFill>
              <a:latin typeface="Times New Roman"/>
              <a:ea typeface="Times New Roman"/>
              <a:cs typeface="Times New Roman"/>
              <a:sym typeface="Times New Roman"/>
            </a:endParaRPr>
          </a:p>
          <a:p>
            <a:pPr marL="1371600" lvl="1" indent="-342900" algn="l" rtl="0">
              <a:spcBef>
                <a:spcPts val="0"/>
              </a:spcBef>
              <a:spcAft>
                <a:spcPts val="0"/>
              </a:spcAft>
              <a:buClr>
                <a:srgbClr val="222C4B"/>
              </a:buClr>
              <a:buSzPts val="1800"/>
              <a:buFont typeface="Times New Roman"/>
              <a:buAutoNum type="alphaLcPeriod"/>
            </a:pPr>
            <a:r>
              <a:rPr lang="en" sz="1800">
                <a:solidFill>
                  <a:srgbClr val="222C4B"/>
                </a:solidFill>
                <a:latin typeface="Times New Roman"/>
                <a:ea typeface="Times New Roman"/>
                <a:cs typeface="Times New Roman"/>
                <a:sym typeface="Times New Roman"/>
              </a:rPr>
              <a:t>Labels: </a:t>
            </a:r>
            <a:r>
              <a:rPr lang="en" sz="1800" b="1">
                <a:solidFill>
                  <a:srgbClr val="222C4B"/>
                </a:solidFill>
                <a:latin typeface="Times New Roman"/>
                <a:ea typeface="Times New Roman"/>
                <a:cs typeface="Times New Roman"/>
                <a:sym typeface="Times New Roman"/>
              </a:rPr>
              <a:t>When, the, sunlight, strikes, raindrops, in, air</a:t>
            </a:r>
            <a:endParaRPr sz="1800" b="1">
              <a:solidFill>
                <a:srgbClr val="222C4B"/>
              </a:solidFill>
              <a:latin typeface="Times New Roman"/>
              <a:ea typeface="Times New Roman"/>
              <a:cs typeface="Times New Roman"/>
              <a:sym typeface="Times New Roman"/>
            </a:endParaRPr>
          </a:p>
        </p:txBody>
      </p:sp>
      <p:pic>
        <p:nvPicPr>
          <p:cNvPr id="1026" name="Picture 2">
            <a:extLst>
              <a:ext uri="{FF2B5EF4-FFF2-40B4-BE49-F238E27FC236}">
                <a16:creationId xmlns:a16="http://schemas.microsoft.com/office/drawing/2014/main" id="{73394511-6015-9976-DB2A-B6437FE3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821" y="539761"/>
            <a:ext cx="3122776" cy="387803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0A73E87-1328-DF36-2DE0-9DCD268E3D3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Introduction</a:t>
            </a:r>
            <a:endParaRPr sz="2400" b="1">
              <a:solidFill>
                <a:srgbClr val="222C4B"/>
              </a:solidFill>
              <a:latin typeface="Times New Roman"/>
              <a:ea typeface="Times New Roman"/>
              <a:cs typeface="Times New Roman"/>
              <a:sym typeface="Times New Roman"/>
            </a:endParaRPr>
          </a:p>
        </p:txBody>
      </p:sp>
      <p:sp>
        <p:nvSpPr>
          <p:cNvPr id="43" name="Google Shape;43;p7"/>
          <p:cNvSpPr txBox="1">
            <a:spLocks noGrp="1"/>
          </p:cNvSpPr>
          <p:nvPr>
            <p:ph type="body" idx="1"/>
          </p:nvPr>
        </p:nvSpPr>
        <p:spPr>
          <a:xfrm>
            <a:off x="311700" y="1017725"/>
            <a:ext cx="3999900" cy="3416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Over 3000 people in the US </a:t>
            </a:r>
            <a:r>
              <a:rPr lang="en" sz="1800" b="1">
                <a:solidFill>
                  <a:srgbClr val="222C4B"/>
                </a:solidFill>
                <a:latin typeface="Times New Roman"/>
                <a:ea typeface="Times New Roman"/>
                <a:cs typeface="Times New Roman"/>
                <a:sym typeface="Times New Roman"/>
              </a:rPr>
              <a:t>every year</a:t>
            </a:r>
            <a:r>
              <a:rPr lang="en" sz="1800">
                <a:solidFill>
                  <a:srgbClr val="222C4B"/>
                </a:solidFill>
                <a:latin typeface="Times New Roman"/>
                <a:ea typeface="Times New Roman"/>
                <a:cs typeface="Times New Roman"/>
                <a:sym typeface="Times New Roman"/>
              </a:rPr>
              <a:t> undergo a laryngectomy</a:t>
            </a:r>
            <a:r>
              <a:rPr lang="en" sz="1800" baseline="30000">
                <a:solidFill>
                  <a:srgbClr val="222C4B"/>
                </a:solidFill>
                <a:latin typeface="Times New Roman"/>
                <a:ea typeface="Times New Roman"/>
                <a:cs typeface="Times New Roman"/>
                <a:sym typeface="Times New Roman"/>
              </a:rPr>
              <a:t>1-3</a:t>
            </a:r>
            <a:endParaRPr sz="1800" baseline="300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Laryngectomy complications:</a:t>
            </a:r>
            <a:endParaRPr sz="1800">
              <a:solidFill>
                <a:srgbClr val="222C4B"/>
              </a:solidFill>
              <a:latin typeface="Times New Roman"/>
              <a:ea typeface="Times New Roman"/>
              <a:cs typeface="Times New Roman"/>
              <a:sym typeface="Times New Roman"/>
            </a:endParaRPr>
          </a:p>
          <a:p>
            <a:pPr marL="914400" lvl="1"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Unintelligibility of speech</a:t>
            </a:r>
            <a:r>
              <a:rPr lang="en" sz="1800" baseline="30000">
                <a:solidFill>
                  <a:srgbClr val="222C4B"/>
                </a:solidFill>
                <a:latin typeface="Times New Roman"/>
                <a:ea typeface="Times New Roman"/>
                <a:cs typeface="Times New Roman"/>
                <a:sym typeface="Times New Roman"/>
              </a:rPr>
              <a:t>1</a:t>
            </a:r>
            <a:endParaRPr sz="1800" baseline="30000">
              <a:solidFill>
                <a:srgbClr val="222C4B"/>
              </a:solidFill>
              <a:latin typeface="Times New Roman"/>
              <a:ea typeface="Times New Roman"/>
              <a:cs typeface="Times New Roman"/>
              <a:sym typeface="Times New Roman"/>
            </a:endParaRPr>
          </a:p>
          <a:p>
            <a:pPr marL="914400" lvl="1"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Reduced quality of life</a:t>
            </a:r>
            <a:r>
              <a:rPr lang="en" sz="1800" baseline="30000">
                <a:solidFill>
                  <a:srgbClr val="222C4B"/>
                </a:solidFill>
                <a:latin typeface="Times New Roman"/>
                <a:ea typeface="Times New Roman"/>
                <a:cs typeface="Times New Roman"/>
                <a:sym typeface="Times New Roman"/>
              </a:rPr>
              <a:t>4-6</a:t>
            </a:r>
            <a:endParaRPr sz="1800" baseline="300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Prior research focuses on either video or audio data to predict speech</a:t>
            </a:r>
            <a:r>
              <a:rPr lang="en" sz="1800" baseline="30000">
                <a:solidFill>
                  <a:srgbClr val="222C4B"/>
                </a:solidFill>
                <a:latin typeface="Times New Roman"/>
                <a:ea typeface="Times New Roman"/>
                <a:cs typeface="Times New Roman"/>
                <a:sym typeface="Times New Roman"/>
              </a:rPr>
              <a:t>1</a:t>
            </a:r>
            <a:endParaRPr sz="1800" baseline="30000">
              <a:solidFill>
                <a:srgbClr val="222C4B"/>
              </a:solidFill>
              <a:latin typeface="Times New Roman"/>
              <a:ea typeface="Times New Roman"/>
              <a:cs typeface="Times New Roman"/>
              <a:sym typeface="Times New Roman"/>
            </a:endParaRPr>
          </a:p>
        </p:txBody>
      </p:sp>
      <p:pic>
        <p:nvPicPr>
          <p:cNvPr id="44" name="Google Shape;44;p7" descr="Total Laryngectomy | Health and Nutrition Facts for You | Patients &amp;amp;  Families | UW Health"/>
          <p:cNvPicPr preferRelativeResize="0"/>
          <p:nvPr/>
        </p:nvPicPr>
        <p:blipFill rotWithShape="1">
          <a:blip r:embed="rId3">
            <a:alphaModFix/>
          </a:blip>
          <a:srcRect/>
          <a:stretch/>
        </p:blipFill>
        <p:spPr>
          <a:xfrm>
            <a:off x="4311598" y="573435"/>
            <a:ext cx="4413973" cy="3658536"/>
          </a:xfrm>
          <a:prstGeom prst="rect">
            <a:avLst/>
          </a:prstGeom>
          <a:noFill/>
          <a:ln>
            <a:noFill/>
          </a:ln>
        </p:spPr>
      </p:pic>
      <p:sp>
        <p:nvSpPr>
          <p:cNvPr id="45" name="Google Shape;45;p7"/>
          <p:cNvSpPr/>
          <p:nvPr/>
        </p:nvSpPr>
        <p:spPr>
          <a:xfrm>
            <a:off x="4697125" y="2874425"/>
            <a:ext cx="929700" cy="929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6865875" y="3220000"/>
            <a:ext cx="929700" cy="929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p:nvPr/>
        </p:nvSpPr>
        <p:spPr>
          <a:xfrm>
            <a:off x="8391900" y="4149700"/>
            <a:ext cx="440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[4]</a:t>
            </a:r>
            <a:endParaRPr sz="1000">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94E3B420-8E19-49FC-B58A-D17672C8E9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222C4B"/>
                </a:solidFill>
                <a:latin typeface="Times New Roman"/>
                <a:ea typeface="Times New Roman"/>
                <a:cs typeface="Times New Roman"/>
                <a:sym typeface="Times New Roman"/>
              </a:rPr>
              <a:t>Results: Multi-Label Classification </a:t>
            </a:r>
            <a:endParaRPr sz="2400">
              <a:solidFill>
                <a:srgbClr val="222C4B"/>
              </a:solidFill>
              <a:latin typeface="Times New Roman"/>
              <a:ea typeface="Times New Roman"/>
              <a:cs typeface="Times New Roman"/>
              <a:sym typeface="Times New Roman"/>
            </a:endParaRPr>
          </a:p>
        </p:txBody>
      </p:sp>
      <p:pic>
        <p:nvPicPr>
          <p:cNvPr id="192" name="Google Shape;192;p25"/>
          <p:cNvPicPr preferRelativeResize="0"/>
          <p:nvPr/>
        </p:nvPicPr>
        <p:blipFill>
          <a:blip r:embed="rId3">
            <a:alphaModFix/>
          </a:blip>
          <a:stretch>
            <a:fillRect/>
          </a:stretch>
        </p:blipFill>
        <p:spPr>
          <a:xfrm>
            <a:off x="590550" y="1017725"/>
            <a:ext cx="5143500" cy="3429000"/>
          </a:xfrm>
          <a:prstGeom prst="rect">
            <a:avLst/>
          </a:prstGeom>
          <a:noFill/>
          <a:ln>
            <a:noFill/>
          </a:ln>
        </p:spPr>
      </p:pic>
      <p:graphicFrame>
        <p:nvGraphicFramePr>
          <p:cNvPr id="193" name="Google Shape;193;p25"/>
          <p:cNvGraphicFramePr/>
          <p:nvPr/>
        </p:nvGraphicFramePr>
        <p:xfrm>
          <a:off x="5543550" y="1423588"/>
          <a:ext cx="3038500" cy="2916025"/>
        </p:xfrm>
        <a:graphic>
          <a:graphicData uri="http://schemas.openxmlformats.org/drawingml/2006/table">
            <a:tbl>
              <a:tblPr>
                <a:noFill/>
                <a:tableStyleId>{8CAE67C8-9535-4875-BA4F-3E15B4AF9628}</a:tableStyleId>
              </a:tblPr>
              <a:tblGrid>
                <a:gridCol w="1519250">
                  <a:extLst>
                    <a:ext uri="{9D8B030D-6E8A-4147-A177-3AD203B41FA5}">
                      <a16:colId xmlns:a16="http://schemas.microsoft.com/office/drawing/2014/main" val="20000"/>
                    </a:ext>
                  </a:extLst>
                </a:gridCol>
                <a:gridCol w="1519250">
                  <a:extLst>
                    <a:ext uri="{9D8B030D-6E8A-4147-A177-3AD203B41FA5}">
                      <a16:colId xmlns:a16="http://schemas.microsoft.com/office/drawing/2014/main" val="20001"/>
                    </a:ext>
                  </a:extLst>
                </a:gridCol>
              </a:tblGrid>
              <a:tr h="6977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Training Accuracy</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17%</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977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Testing Accuracy</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15%</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22925">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Training Cross-Entropy</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2.33</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77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Testing Cross-Entropy </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2.48</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6F5E1363-8A51-BB72-2A37-4D3ECA85C50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222C4B"/>
                </a:solidFill>
                <a:latin typeface="Times New Roman"/>
                <a:ea typeface="Times New Roman"/>
                <a:cs typeface="Times New Roman"/>
                <a:sym typeface="Times New Roman"/>
              </a:rPr>
              <a:t>Results: MFCC Coefficients </a:t>
            </a:r>
            <a:endParaRPr sz="2400">
              <a:solidFill>
                <a:srgbClr val="222C4B"/>
              </a:solidFill>
              <a:latin typeface="Times New Roman"/>
              <a:ea typeface="Times New Roman"/>
              <a:cs typeface="Times New Roman"/>
              <a:sym typeface="Times New Roman"/>
            </a:endParaRPr>
          </a:p>
        </p:txBody>
      </p:sp>
      <p:pic>
        <p:nvPicPr>
          <p:cNvPr id="199" name="Google Shape;199;p26"/>
          <p:cNvPicPr preferRelativeResize="0"/>
          <p:nvPr/>
        </p:nvPicPr>
        <p:blipFill rotWithShape="1">
          <a:blip r:embed="rId3">
            <a:alphaModFix/>
          </a:blip>
          <a:srcRect l="5748" r="9584"/>
          <a:stretch/>
        </p:blipFill>
        <p:spPr>
          <a:xfrm>
            <a:off x="311700" y="1484561"/>
            <a:ext cx="4249275" cy="3011239"/>
          </a:xfrm>
          <a:prstGeom prst="rect">
            <a:avLst/>
          </a:prstGeom>
          <a:noFill/>
          <a:ln>
            <a:noFill/>
          </a:ln>
        </p:spPr>
      </p:pic>
      <p:pic>
        <p:nvPicPr>
          <p:cNvPr id="200" name="Google Shape;200;p26"/>
          <p:cNvPicPr preferRelativeResize="0"/>
          <p:nvPr/>
        </p:nvPicPr>
        <p:blipFill rotWithShape="1">
          <a:blip r:embed="rId4">
            <a:alphaModFix/>
          </a:blip>
          <a:srcRect l="7228" r="7831"/>
          <a:stretch/>
        </p:blipFill>
        <p:spPr>
          <a:xfrm>
            <a:off x="4560975" y="1445827"/>
            <a:ext cx="4249275" cy="3001823"/>
          </a:xfrm>
          <a:prstGeom prst="rect">
            <a:avLst/>
          </a:prstGeom>
          <a:noFill/>
          <a:ln>
            <a:noFill/>
          </a:ln>
        </p:spPr>
      </p:pic>
      <p:sp>
        <p:nvSpPr>
          <p:cNvPr id="3" name="Slide Number Placeholder 2">
            <a:extLst>
              <a:ext uri="{FF2B5EF4-FFF2-40B4-BE49-F238E27FC236}">
                <a16:creationId xmlns:a16="http://schemas.microsoft.com/office/drawing/2014/main" id="{97C79265-EA12-2BD9-0D04-99E64020348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Pipeline</a:t>
            </a:r>
            <a:endParaRPr sz="2400" b="1">
              <a:solidFill>
                <a:srgbClr val="222C4B"/>
              </a:solidFill>
              <a:latin typeface="Times New Roman"/>
              <a:ea typeface="Times New Roman"/>
              <a:cs typeface="Times New Roman"/>
              <a:sym typeface="Times New Roman"/>
            </a:endParaRPr>
          </a:p>
        </p:txBody>
      </p:sp>
      <p:sp>
        <p:nvSpPr>
          <p:cNvPr id="53" name="Google Shape;53;p8"/>
          <p:cNvSpPr txBox="1">
            <a:spLocks noGrp="1"/>
          </p:cNvSpPr>
          <p:nvPr>
            <p:ph type="body" idx="1"/>
          </p:nvPr>
        </p:nvSpPr>
        <p:spPr>
          <a:xfrm>
            <a:off x="311700" y="959300"/>
            <a:ext cx="8520600" cy="12006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Separated into audio and video pipelines</a:t>
            </a:r>
            <a:endParaRPr sz="18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Different types of neural networks for each pipeline</a:t>
            </a:r>
            <a:endParaRPr sz="18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Combined at the end to predict speech</a:t>
            </a:r>
            <a:endParaRPr sz="1800">
              <a:solidFill>
                <a:srgbClr val="222C4B"/>
              </a:solidFill>
              <a:latin typeface="Times New Roman"/>
              <a:ea typeface="Times New Roman"/>
              <a:cs typeface="Times New Roman"/>
              <a:sym typeface="Times New Roman"/>
            </a:endParaRPr>
          </a:p>
        </p:txBody>
      </p:sp>
      <p:pic>
        <p:nvPicPr>
          <p:cNvPr id="54" name="Google Shape;54;p8"/>
          <p:cNvPicPr preferRelativeResize="0"/>
          <p:nvPr/>
        </p:nvPicPr>
        <p:blipFill>
          <a:blip r:embed="rId3">
            <a:alphaModFix/>
          </a:blip>
          <a:stretch>
            <a:fillRect/>
          </a:stretch>
        </p:blipFill>
        <p:spPr>
          <a:xfrm>
            <a:off x="371750" y="2007500"/>
            <a:ext cx="8400502" cy="2510375"/>
          </a:xfrm>
          <a:prstGeom prst="rect">
            <a:avLst/>
          </a:prstGeom>
          <a:noFill/>
          <a:ln>
            <a:noFill/>
          </a:ln>
        </p:spPr>
      </p:pic>
      <p:sp>
        <p:nvSpPr>
          <p:cNvPr id="3" name="Slide Number Placeholder 2">
            <a:extLst>
              <a:ext uri="{FF2B5EF4-FFF2-40B4-BE49-F238E27FC236}">
                <a16:creationId xmlns:a16="http://schemas.microsoft.com/office/drawing/2014/main" id="{83851EA6-FB72-6DC1-1483-C9B82F49533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Materials and Methods: Data Collection</a:t>
            </a:r>
            <a:endParaRPr sz="2400" b="1">
              <a:solidFill>
                <a:srgbClr val="222C4B"/>
              </a:solidFill>
              <a:latin typeface="Times New Roman"/>
              <a:ea typeface="Times New Roman"/>
              <a:cs typeface="Times New Roman"/>
              <a:sym typeface="Times New Roman"/>
            </a:endParaRPr>
          </a:p>
        </p:txBody>
      </p:sp>
      <p:sp>
        <p:nvSpPr>
          <p:cNvPr id="60" name="Google Shape;60;p9"/>
          <p:cNvSpPr txBox="1">
            <a:spLocks noGrp="1"/>
          </p:cNvSpPr>
          <p:nvPr>
            <p:ph type="body" idx="1"/>
          </p:nvPr>
        </p:nvSpPr>
        <p:spPr>
          <a:xfrm>
            <a:off x="311700" y="1152475"/>
            <a:ext cx="4260300" cy="3416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Five participants with functioning larynges recruited by advisors</a:t>
            </a:r>
            <a:endParaRPr sz="18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Repeated the </a:t>
            </a:r>
            <a:r>
              <a:rPr lang="en" sz="1800" i="1">
                <a:solidFill>
                  <a:srgbClr val="222C4B"/>
                </a:solidFill>
                <a:latin typeface="Times New Roman"/>
                <a:ea typeface="Times New Roman"/>
                <a:cs typeface="Times New Roman"/>
                <a:sym typeface="Times New Roman"/>
              </a:rPr>
              <a:t>Rainbow Passage </a:t>
            </a:r>
            <a:r>
              <a:rPr lang="en" sz="1800">
                <a:solidFill>
                  <a:srgbClr val="222C4B"/>
                </a:solidFill>
                <a:latin typeface="Times New Roman"/>
                <a:ea typeface="Times New Roman"/>
                <a:cs typeface="Times New Roman"/>
                <a:sym typeface="Times New Roman"/>
              </a:rPr>
              <a:t>with and without an electrolarynx</a:t>
            </a:r>
            <a:endParaRPr sz="1800">
              <a:solidFill>
                <a:srgbClr val="222C4B"/>
              </a:solidFill>
              <a:latin typeface="Times New Roman"/>
              <a:ea typeface="Times New Roman"/>
              <a:cs typeface="Times New Roman"/>
              <a:sym typeface="Times New Roman"/>
            </a:endParaRPr>
          </a:p>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Talked conversationally with and without an electrolarynx</a:t>
            </a:r>
            <a:endParaRPr sz="1800">
              <a:solidFill>
                <a:srgbClr val="222C4B"/>
              </a:solidFill>
              <a:latin typeface="Times New Roman"/>
              <a:ea typeface="Times New Roman"/>
              <a:cs typeface="Times New Roman"/>
              <a:sym typeface="Times New Roman"/>
            </a:endParaRPr>
          </a:p>
        </p:txBody>
      </p:sp>
      <p:pic>
        <p:nvPicPr>
          <p:cNvPr id="61" name="Google Shape;61;p9"/>
          <p:cNvPicPr preferRelativeResize="0"/>
          <p:nvPr/>
        </p:nvPicPr>
        <p:blipFill>
          <a:blip r:embed="rId3">
            <a:alphaModFix/>
          </a:blip>
          <a:stretch>
            <a:fillRect/>
          </a:stretch>
        </p:blipFill>
        <p:spPr>
          <a:xfrm>
            <a:off x="5228400" y="1152475"/>
            <a:ext cx="3090925" cy="1738647"/>
          </a:xfrm>
          <a:prstGeom prst="rect">
            <a:avLst/>
          </a:prstGeom>
          <a:noFill/>
          <a:ln>
            <a:noFill/>
          </a:ln>
        </p:spPr>
      </p:pic>
      <p:pic>
        <p:nvPicPr>
          <p:cNvPr id="62" name="Google Shape;62;p9"/>
          <p:cNvPicPr preferRelativeResize="0"/>
          <p:nvPr/>
        </p:nvPicPr>
        <p:blipFill>
          <a:blip r:embed="rId4">
            <a:alphaModFix/>
          </a:blip>
          <a:stretch>
            <a:fillRect/>
          </a:stretch>
        </p:blipFill>
        <p:spPr>
          <a:xfrm>
            <a:off x="5228400" y="2830225"/>
            <a:ext cx="3090925" cy="1738651"/>
          </a:xfrm>
          <a:prstGeom prst="rect">
            <a:avLst/>
          </a:prstGeom>
          <a:noFill/>
          <a:ln>
            <a:noFill/>
          </a:ln>
        </p:spPr>
      </p:pic>
      <p:sp>
        <p:nvSpPr>
          <p:cNvPr id="3" name="Slide Number Placeholder 2">
            <a:extLst>
              <a:ext uri="{FF2B5EF4-FFF2-40B4-BE49-F238E27FC236}">
                <a16:creationId xmlns:a16="http://schemas.microsoft.com/office/drawing/2014/main" id="{F09618AF-1571-1731-21BD-C41AD578FC6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311700" y="7158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100" b="1">
                <a:solidFill>
                  <a:srgbClr val="222C4B"/>
                </a:solidFill>
                <a:latin typeface="Times New Roman"/>
                <a:ea typeface="Times New Roman"/>
                <a:cs typeface="Times New Roman"/>
                <a:sym typeface="Times New Roman"/>
              </a:rPr>
              <a:t>AUDIO</a:t>
            </a:r>
            <a:endParaRPr sz="5100" b="1">
              <a:solidFill>
                <a:srgbClr val="222C4B"/>
              </a:solidFill>
              <a:latin typeface="Times New Roman"/>
              <a:ea typeface="Times New Roman"/>
              <a:cs typeface="Times New Roman"/>
              <a:sym typeface="Times New Roman"/>
            </a:endParaRPr>
          </a:p>
        </p:txBody>
      </p:sp>
      <p:pic>
        <p:nvPicPr>
          <p:cNvPr id="68" name="Google Shape;68;p10"/>
          <p:cNvPicPr preferRelativeResize="0"/>
          <p:nvPr/>
        </p:nvPicPr>
        <p:blipFill>
          <a:blip r:embed="rId3">
            <a:alphaModFix/>
          </a:blip>
          <a:stretch>
            <a:fillRect/>
          </a:stretch>
        </p:blipFill>
        <p:spPr>
          <a:xfrm>
            <a:off x="371750" y="1802250"/>
            <a:ext cx="8400502" cy="2510375"/>
          </a:xfrm>
          <a:prstGeom prst="rect">
            <a:avLst/>
          </a:prstGeom>
          <a:noFill/>
          <a:ln>
            <a:noFill/>
          </a:ln>
        </p:spPr>
      </p:pic>
      <p:sp>
        <p:nvSpPr>
          <p:cNvPr id="69" name="Google Shape;69;p10"/>
          <p:cNvSpPr/>
          <p:nvPr/>
        </p:nvSpPr>
        <p:spPr>
          <a:xfrm>
            <a:off x="2197825" y="1751550"/>
            <a:ext cx="3284100" cy="954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2ABEFEE2-8DDD-0BF9-6403-ABDAFF7A467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235500" y="2926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Materials and Methods: Audio Pipeline</a:t>
            </a:r>
            <a:endParaRPr sz="2400" b="1">
              <a:solidFill>
                <a:srgbClr val="222C4B"/>
              </a:solidFill>
              <a:latin typeface="Times New Roman"/>
              <a:ea typeface="Times New Roman"/>
              <a:cs typeface="Times New Roman"/>
              <a:sym typeface="Times New Roman"/>
            </a:endParaRPr>
          </a:p>
        </p:txBody>
      </p:sp>
      <p:sp>
        <p:nvSpPr>
          <p:cNvPr id="75" name="Google Shape;75;p11"/>
          <p:cNvSpPr txBox="1">
            <a:spLocks noGrp="1"/>
          </p:cNvSpPr>
          <p:nvPr>
            <p:ph type="body" idx="1"/>
          </p:nvPr>
        </p:nvSpPr>
        <p:spPr>
          <a:xfrm>
            <a:off x="406075" y="1017725"/>
            <a:ext cx="4721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22C4B"/>
              </a:buClr>
              <a:buSzPts val="1800"/>
              <a:buFont typeface="Times New Roman"/>
              <a:buChar char="●"/>
            </a:pPr>
            <a:r>
              <a:rPr lang="en" sz="1800">
                <a:solidFill>
                  <a:srgbClr val="222C4B"/>
                </a:solidFill>
                <a:latin typeface="Times New Roman"/>
                <a:ea typeface="Times New Roman"/>
                <a:cs typeface="Times New Roman"/>
                <a:sym typeface="Times New Roman"/>
              </a:rPr>
              <a:t>Multiple Iterations with trial and error</a:t>
            </a:r>
            <a:endParaRPr sz="1800">
              <a:solidFill>
                <a:srgbClr val="222C4B"/>
              </a:solidFill>
              <a:latin typeface="Times New Roman"/>
              <a:ea typeface="Times New Roman"/>
              <a:cs typeface="Times New Roman"/>
              <a:sym typeface="Times New Roman"/>
            </a:endParaRPr>
          </a:p>
          <a:p>
            <a:pPr marL="914400" lvl="0" indent="-342900" algn="l" rtl="0">
              <a:spcBef>
                <a:spcPts val="0"/>
              </a:spcBef>
              <a:spcAft>
                <a:spcPts val="0"/>
              </a:spcAft>
              <a:buClr>
                <a:srgbClr val="222C4B"/>
              </a:buClr>
              <a:buSzPts val="1800"/>
              <a:buFont typeface="Times New Roman"/>
              <a:buAutoNum type="arabicPeriod"/>
            </a:pPr>
            <a:r>
              <a:rPr lang="en" sz="1800">
                <a:solidFill>
                  <a:srgbClr val="222C4B"/>
                </a:solidFill>
                <a:latin typeface="Times New Roman"/>
                <a:ea typeface="Times New Roman"/>
                <a:cs typeface="Times New Roman"/>
                <a:sym typeface="Times New Roman"/>
              </a:rPr>
              <a:t>Butterworth filter construction python </a:t>
            </a:r>
            <a:r>
              <a:rPr lang="en" sz="1800" i="1">
                <a:solidFill>
                  <a:srgbClr val="222C4B"/>
                </a:solidFill>
                <a:latin typeface="Times New Roman"/>
                <a:ea typeface="Times New Roman"/>
                <a:cs typeface="Times New Roman"/>
                <a:sym typeface="Times New Roman"/>
              </a:rPr>
              <a:t>scipy</a:t>
            </a:r>
            <a:endParaRPr sz="1800" i="1">
              <a:solidFill>
                <a:srgbClr val="222C4B"/>
              </a:solidFill>
              <a:latin typeface="Times New Roman"/>
              <a:ea typeface="Times New Roman"/>
              <a:cs typeface="Times New Roman"/>
              <a:sym typeface="Times New Roman"/>
            </a:endParaRPr>
          </a:p>
          <a:p>
            <a:pPr marL="914400" lvl="0" indent="-342900" algn="l" rtl="0">
              <a:spcBef>
                <a:spcPts val="0"/>
              </a:spcBef>
              <a:spcAft>
                <a:spcPts val="0"/>
              </a:spcAft>
              <a:buClr>
                <a:srgbClr val="222C4B"/>
              </a:buClr>
              <a:buSzPts val="1800"/>
              <a:buFont typeface="Times New Roman"/>
              <a:buAutoNum type="arabicPeriod"/>
            </a:pPr>
            <a:r>
              <a:rPr lang="en" sz="1800">
                <a:solidFill>
                  <a:srgbClr val="222C4B"/>
                </a:solidFill>
                <a:latin typeface="Times New Roman"/>
                <a:ea typeface="Times New Roman"/>
                <a:cs typeface="Times New Roman"/>
                <a:sym typeface="Times New Roman"/>
              </a:rPr>
              <a:t>MFCCs (Mel Frequency Cepstral Coefficients) with </a:t>
            </a:r>
            <a:r>
              <a:rPr lang="en" sz="1800" i="1">
                <a:solidFill>
                  <a:srgbClr val="222C4B"/>
                </a:solidFill>
                <a:latin typeface="Times New Roman"/>
                <a:ea typeface="Times New Roman"/>
                <a:cs typeface="Times New Roman"/>
                <a:sym typeface="Times New Roman"/>
              </a:rPr>
              <a:t>surfboard</a:t>
            </a:r>
            <a:r>
              <a:rPr lang="en" sz="1800" baseline="30000">
                <a:solidFill>
                  <a:srgbClr val="222C4B"/>
                </a:solidFill>
                <a:latin typeface="Times New Roman"/>
                <a:ea typeface="Times New Roman"/>
                <a:cs typeface="Times New Roman"/>
                <a:sym typeface="Times New Roman"/>
              </a:rPr>
              <a:t>7</a:t>
            </a:r>
            <a:endParaRPr sz="1800" baseline="30000">
              <a:solidFill>
                <a:srgbClr val="222C4B"/>
              </a:solidFill>
              <a:latin typeface="Times New Roman"/>
              <a:ea typeface="Times New Roman"/>
              <a:cs typeface="Times New Roman"/>
              <a:sym typeface="Times New Roman"/>
            </a:endParaRPr>
          </a:p>
          <a:p>
            <a:pPr marL="914400" lvl="0" indent="-342900" algn="l" rtl="0">
              <a:spcBef>
                <a:spcPts val="0"/>
              </a:spcBef>
              <a:spcAft>
                <a:spcPts val="0"/>
              </a:spcAft>
              <a:buClr>
                <a:srgbClr val="222C4B"/>
              </a:buClr>
              <a:buSzPts val="1800"/>
              <a:buFont typeface="Times New Roman"/>
              <a:buAutoNum type="arabicPeriod"/>
            </a:pPr>
            <a:r>
              <a:rPr lang="en" sz="1800">
                <a:solidFill>
                  <a:srgbClr val="222C4B"/>
                </a:solidFill>
                <a:latin typeface="Times New Roman"/>
                <a:ea typeface="Times New Roman"/>
                <a:cs typeface="Times New Roman"/>
                <a:sym typeface="Times New Roman"/>
              </a:rPr>
              <a:t>Binary classification (Normal vs Electrolarynx) with DNN with </a:t>
            </a:r>
            <a:r>
              <a:rPr lang="en" sz="1800" i="1">
                <a:solidFill>
                  <a:srgbClr val="222C4B"/>
                </a:solidFill>
                <a:latin typeface="Times New Roman"/>
                <a:ea typeface="Times New Roman"/>
                <a:cs typeface="Times New Roman"/>
                <a:sym typeface="Times New Roman"/>
              </a:rPr>
              <a:t>keras</a:t>
            </a:r>
            <a:endParaRPr sz="1800" i="1">
              <a:solidFill>
                <a:srgbClr val="222C4B"/>
              </a:solidFill>
              <a:latin typeface="Times New Roman"/>
              <a:ea typeface="Times New Roman"/>
              <a:cs typeface="Times New Roman"/>
              <a:sym typeface="Times New Roman"/>
            </a:endParaRPr>
          </a:p>
          <a:p>
            <a:pPr marL="914400" lvl="0" indent="-342900" algn="l" rtl="0">
              <a:spcBef>
                <a:spcPts val="0"/>
              </a:spcBef>
              <a:spcAft>
                <a:spcPts val="0"/>
              </a:spcAft>
              <a:buClr>
                <a:srgbClr val="222C4B"/>
              </a:buClr>
              <a:buSzPts val="1800"/>
              <a:buFont typeface="Times New Roman"/>
              <a:buAutoNum type="arabicPeriod"/>
            </a:pPr>
            <a:r>
              <a:rPr lang="en" sz="1800">
                <a:solidFill>
                  <a:srgbClr val="222C4B"/>
                </a:solidFill>
                <a:latin typeface="Times New Roman"/>
                <a:ea typeface="Times New Roman"/>
                <a:cs typeface="Times New Roman"/>
                <a:sym typeface="Times New Roman"/>
              </a:rPr>
              <a:t>Multi-label classification with </a:t>
            </a:r>
            <a:r>
              <a:rPr lang="en" sz="1800" i="1">
                <a:solidFill>
                  <a:srgbClr val="222C4B"/>
                </a:solidFill>
                <a:latin typeface="Times New Roman"/>
                <a:ea typeface="Times New Roman"/>
                <a:cs typeface="Times New Roman"/>
                <a:sym typeface="Times New Roman"/>
              </a:rPr>
              <a:t>Audacity </a:t>
            </a:r>
            <a:r>
              <a:rPr lang="en" sz="1800">
                <a:solidFill>
                  <a:srgbClr val="222C4B"/>
                </a:solidFill>
                <a:latin typeface="Times New Roman"/>
                <a:ea typeface="Times New Roman"/>
                <a:cs typeface="Times New Roman"/>
                <a:sym typeface="Times New Roman"/>
              </a:rPr>
              <a:t>clipped videos to put in a DNN with </a:t>
            </a:r>
            <a:r>
              <a:rPr lang="en" sz="1800" i="1">
                <a:solidFill>
                  <a:srgbClr val="222C4B"/>
                </a:solidFill>
                <a:latin typeface="Times New Roman"/>
                <a:ea typeface="Times New Roman"/>
                <a:cs typeface="Times New Roman"/>
                <a:sym typeface="Times New Roman"/>
              </a:rPr>
              <a:t>keras</a:t>
            </a:r>
            <a:endParaRPr sz="1800" i="1">
              <a:solidFill>
                <a:srgbClr val="222C4B"/>
              </a:solidFill>
              <a:latin typeface="Times New Roman"/>
              <a:ea typeface="Times New Roman"/>
              <a:cs typeface="Times New Roman"/>
              <a:sym typeface="Times New Roman"/>
            </a:endParaRPr>
          </a:p>
          <a:p>
            <a:pPr marL="1371600" lvl="1" indent="-342900" algn="l" rtl="0">
              <a:spcBef>
                <a:spcPts val="0"/>
              </a:spcBef>
              <a:spcAft>
                <a:spcPts val="0"/>
              </a:spcAft>
              <a:buClr>
                <a:srgbClr val="222C4B"/>
              </a:buClr>
              <a:buSzPts val="1800"/>
              <a:buFont typeface="Times New Roman"/>
              <a:buAutoNum type="alphaLcPeriod"/>
            </a:pPr>
            <a:r>
              <a:rPr lang="en" sz="1800">
                <a:solidFill>
                  <a:srgbClr val="222C4B"/>
                </a:solidFill>
                <a:latin typeface="Times New Roman"/>
                <a:ea typeface="Times New Roman"/>
                <a:cs typeface="Times New Roman"/>
                <a:sym typeface="Times New Roman"/>
              </a:rPr>
              <a:t>Labels: </a:t>
            </a:r>
            <a:r>
              <a:rPr lang="en" sz="1800" b="1">
                <a:solidFill>
                  <a:srgbClr val="222C4B"/>
                </a:solidFill>
                <a:latin typeface="Times New Roman"/>
                <a:ea typeface="Times New Roman"/>
                <a:cs typeface="Times New Roman"/>
                <a:sym typeface="Times New Roman"/>
              </a:rPr>
              <a:t>When, the, sunlight, strikes, raindrops, in, air</a:t>
            </a:r>
            <a:endParaRPr sz="1800" b="1">
              <a:solidFill>
                <a:srgbClr val="222C4B"/>
              </a:solidFill>
              <a:latin typeface="Times New Roman"/>
              <a:ea typeface="Times New Roman"/>
              <a:cs typeface="Times New Roman"/>
              <a:sym typeface="Times New Roman"/>
            </a:endParaRPr>
          </a:p>
        </p:txBody>
      </p:sp>
      <p:pic>
        <p:nvPicPr>
          <p:cNvPr id="76" name="Google Shape;76;p11"/>
          <p:cNvPicPr preferRelativeResize="0"/>
          <p:nvPr/>
        </p:nvPicPr>
        <p:blipFill>
          <a:blip r:embed="rId3">
            <a:alphaModFix/>
          </a:blip>
          <a:stretch>
            <a:fillRect/>
          </a:stretch>
        </p:blipFill>
        <p:spPr>
          <a:xfrm>
            <a:off x="5505525" y="562575"/>
            <a:ext cx="3056780" cy="3820975"/>
          </a:xfrm>
          <a:prstGeom prst="rect">
            <a:avLst/>
          </a:prstGeom>
          <a:noFill/>
          <a:ln>
            <a:noFill/>
          </a:ln>
        </p:spPr>
      </p:pic>
      <p:sp>
        <p:nvSpPr>
          <p:cNvPr id="3" name="Slide Number Placeholder 2">
            <a:extLst>
              <a:ext uri="{FF2B5EF4-FFF2-40B4-BE49-F238E27FC236}">
                <a16:creationId xmlns:a16="http://schemas.microsoft.com/office/drawing/2014/main" id="{F52763BD-BA0B-0F64-875F-44FB90828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Results: Binary Classification Normal vs Electrolarynx </a:t>
            </a:r>
            <a:endParaRPr sz="2400" b="1">
              <a:solidFill>
                <a:srgbClr val="222C4B"/>
              </a:solidFill>
              <a:latin typeface="Times New Roman"/>
              <a:ea typeface="Times New Roman"/>
              <a:cs typeface="Times New Roman"/>
              <a:sym typeface="Times New Roman"/>
            </a:endParaRPr>
          </a:p>
        </p:txBody>
      </p:sp>
      <p:graphicFrame>
        <p:nvGraphicFramePr>
          <p:cNvPr id="82" name="Google Shape;82;p12"/>
          <p:cNvGraphicFramePr/>
          <p:nvPr/>
        </p:nvGraphicFramePr>
        <p:xfrm>
          <a:off x="5410200" y="1480738"/>
          <a:ext cx="3038500" cy="2916025"/>
        </p:xfrm>
        <a:graphic>
          <a:graphicData uri="http://schemas.openxmlformats.org/drawingml/2006/table">
            <a:tbl>
              <a:tblPr>
                <a:noFill/>
                <a:tableStyleId>{8CAE67C8-9535-4875-BA4F-3E15B4AF9628}</a:tableStyleId>
              </a:tblPr>
              <a:tblGrid>
                <a:gridCol w="1519250">
                  <a:extLst>
                    <a:ext uri="{9D8B030D-6E8A-4147-A177-3AD203B41FA5}">
                      <a16:colId xmlns:a16="http://schemas.microsoft.com/office/drawing/2014/main" val="20000"/>
                    </a:ext>
                  </a:extLst>
                </a:gridCol>
                <a:gridCol w="1519250">
                  <a:extLst>
                    <a:ext uri="{9D8B030D-6E8A-4147-A177-3AD203B41FA5}">
                      <a16:colId xmlns:a16="http://schemas.microsoft.com/office/drawing/2014/main" val="20001"/>
                    </a:ext>
                  </a:extLst>
                </a:gridCol>
              </a:tblGrid>
              <a:tr h="6977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Training Accuracy</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69%</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977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Testing Accuracy</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61%</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22925">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Training Cross-Entropy</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0.59</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77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Testing Cross-Entropy </a:t>
                      </a:r>
                      <a:endParaRPr b="1">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0.73</a:t>
                      </a:r>
                      <a:endParaRPr>
                        <a:latin typeface="Times New Roman"/>
                        <a:ea typeface="Times New Roman"/>
                        <a:cs typeface="Times New Roman"/>
                        <a:sym typeface="Times New Roman"/>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83" name="Google Shape;83;p12"/>
          <p:cNvPicPr preferRelativeResize="0"/>
          <p:nvPr/>
        </p:nvPicPr>
        <p:blipFill>
          <a:blip r:embed="rId3">
            <a:alphaModFix/>
          </a:blip>
          <a:stretch>
            <a:fillRect/>
          </a:stretch>
        </p:blipFill>
        <p:spPr>
          <a:xfrm>
            <a:off x="495875" y="1359038"/>
            <a:ext cx="4739162" cy="3159450"/>
          </a:xfrm>
          <a:prstGeom prst="rect">
            <a:avLst/>
          </a:prstGeom>
          <a:noFill/>
          <a:ln>
            <a:noFill/>
          </a:ln>
        </p:spPr>
      </p:pic>
      <p:sp>
        <p:nvSpPr>
          <p:cNvPr id="3" name="Slide Number Placeholder 2">
            <a:extLst>
              <a:ext uri="{FF2B5EF4-FFF2-40B4-BE49-F238E27FC236}">
                <a16:creationId xmlns:a16="http://schemas.microsoft.com/office/drawing/2014/main" id="{9AE5F20A-6258-935B-8A45-B96B22815C1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Results: Binary Classification Normal vs Electrolarynx </a:t>
            </a:r>
            <a:endParaRPr sz="2400" b="1">
              <a:solidFill>
                <a:srgbClr val="222C4B"/>
              </a:solidFill>
              <a:latin typeface="Times New Roman"/>
              <a:ea typeface="Times New Roman"/>
              <a:cs typeface="Times New Roman"/>
              <a:sym typeface="Times New Roman"/>
            </a:endParaRPr>
          </a:p>
        </p:txBody>
      </p:sp>
      <p:pic>
        <p:nvPicPr>
          <p:cNvPr id="89" name="Google Shape;89;p13"/>
          <p:cNvPicPr preferRelativeResize="0"/>
          <p:nvPr/>
        </p:nvPicPr>
        <p:blipFill>
          <a:blip r:embed="rId3">
            <a:alphaModFix/>
          </a:blip>
          <a:stretch>
            <a:fillRect/>
          </a:stretch>
        </p:blipFill>
        <p:spPr>
          <a:xfrm>
            <a:off x="533400" y="1017725"/>
            <a:ext cx="5219700" cy="3479800"/>
          </a:xfrm>
          <a:prstGeom prst="rect">
            <a:avLst/>
          </a:prstGeom>
          <a:noFill/>
          <a:ln>
            <a:noFill/>
          </a:ln>
        </p:spPr>
      </p:pic>
      <p:grpSp>
        <p:nvGrpSpPr>
          <p:cNvPr id="90" name="Google Shape;90;p13"/>
          <p:cNvGrpSpPr/>
          <p:nvPr/>
        </p:nvGrpSpPr>
        <p:grpSpPr>
          <a:xfrm>
            <a:off x="5638800" y="1266100"/>
            <a:ext cx="2914650" cy="2744661"/>
            <a:chOff x="5638800" y="1266100"/>
            <a:chExt cx="2914650" cy="2744661"/>
          </a:xfrm>
        </p:grpSpPr>
        <p:grpSp>
          <p:nvGrpSpPr>
            <p:cNvPr id="91" name="Google Shape;91;p13"/>
            <p:cNvGrpSpPr/>
            <p:nvPr/>
          </p:nvGrpSpPr>
          <p:grpSpPr>
            <a:xfrm>
              <a:off x="5638800" y="1266100"/>
              <a:ext cx="2914650" cy="2744661"/>
              <a:chOff x="5734050" y="1541428"/>
              <a:chExt cx="2590800" cy="2192221"/>
            </a:xfrm>
          </p:grpSpPr>
          <p:grpSp>
            <p:nvGrpSpPr>
              <p:cNvPr id="92" name="Google Shape;92;p13"/>
              <p:cNvGrpSpPr/>
              <p:nvPr/>
            </p:nvGrpSpPr>
            <p:grpSpPr>
              <a:xfrm>
                <a:off x="5753099" y="2017955"/>
                <a:ext cx="2552712" cy="1715695"/>
                <a:chOff x="5753100" y="1999050"/>
                <a:chExt cx="1791000" cy="1145400"/>
              </a:xfrm>
            </p:grpSpPr>
            <p:sp>
              <p:nvSpPr>
                <p:cNvPr id="93" name="Google Shape;93;p13"/>
                <p:cNvSpPr/>
                <p:nvPr/>
              </p:nvSpPr>
              <p:spPr>
                <a:xfrm>
                  <a:off x="5753100" y="1999050"/>
                  <a:ext cx="895500" cy="572700"/>
                </a:xfrm>
                <a:prstGeom prst="rect">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73763"/>
                    </a:highlight>
                  </a:endParaRPr>
                </a:p>
              </p:txBody>
            </p:sp>
            <p:sp>
              <p:nvSpPr>
                <p:cNvPr id="94" name="Google Shape;94;p13"/>
                <p:cNvSpPr/>
                <p:nvPr/>
              </p:nvSpPr>
              <p:spPr>
                <a:xfrm>
                  <a:off x="6648600" y="2571750"/>
                  <a:ext cx="895500" cy="5727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73763"/>
                    </a:highlight>
                  </a:endParaRPr>
                </a:p>
              </p:txBody>
            </p:sp>
            <p:sp>
              <p:nvSpPr>
                <p:cNvPr id="95" name="Google Shape;95;p13"/>
                <p:cNvSpPr/>
                <p:nvPr/>
              </p:nvSpPr>
              <p:spPr>
                <a:xfrm>
                  <a:off x="5753100" y="2571750"/>
                  <a:ext cx="895500" cy="5727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73763"/>
                    </a:highlight>
                  </a:endParaRPr>
                </a:p>
              </p:txBody>
            </p:sp>
            <p:sp>
              <p:nvSpPr>
                <p:cNvPr id="96" name="Google Shape;96;p13"/>
                <p:cNvSpPr/>
                <p:nvPr/>
              </p:nvSpPr>
              <p:spPr>
                <a:xfrm>
                  <a:off x="6648600" y="1999050"/>
                  <a:ext cx="895500" cy="572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73763"/>
                    </a:highlight>
                  </a:endParaRPr>
                </a:p>
              </p:txBody>
            </p:sp>
          </p:grpSp>
          <p:sp>
            <p:nvSpPr>
              <p:cNvPr id="97" name="Google Shape;97;p13"/>
              <p:cNvSpPr txBox="1"/>
              <p:nvPr/>
            </p:nvSpPr>
            <p:spPr>
              <a:xfrm>
                <a:off x="5734050" y="1541428"/>
                <a:ext cx="2590800" cy="31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Example Ideal Confusion Matrix</a:t>
                </a:r>
                <a:endParaRPr b="1"/>
              </a:p>
            </p:txBody>
          </p:sp>
        </p:grpSp>
        <p:sp>
          <p:nvSpPr>
            <p:cNvPr id="98" name="Google Shape;98;p13"/>
            <p:cNvSpPr txBox="1"/>
            <p:nvPr/>
          </p:nvSpPr>
          <p:spPr>
            <a:xfrm>
              <a:off x="5888075" y="2106375"/>
              <a:ext cx="969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True Neg</a:t>
              </a:r>
              <a:endParaRPr sz="1000">
                <a:solidFill>
                  <a:schemeClr val="lt1"/>
                </a:solidFill>
              </a:endParaRPr>
            </a:p>
            <a:p>
              <a:pPr marL="0" lvl="0" indent="0" algn="ctr" rtl="0">
                <a:spcBef>
                  <a:spcPts val="0"/>
                </a:spcBef>
                <a:spcAft>
                  <a:spcPts val="0"/>
                </a:spcAft>
                <a:buNone/>
              </a:pPr>
              <a:r>
                <a:rPr lang="en" sz="1000">
                  <a:solidFill>
                    <a:schemeClr val="lt1"/>
                  </a:solidFill>
                </a:rPr>
                <a:t>15</a:t>
              </a:r>
              <a:endParaRPr sz="1000">
                <a:solidFill>
                  <a:schemeClr val="lt1"/>
                </a:solidFill>
              </a:endParaRPr>
            </a:p>
            <a:p>
              <a:pPr marL="0" lvl="0" indent="0" algn="ctr" rtl="0">
                <a:spcBef>
                  <a:spcPts val="0"/>
                </a:spcBef>
                <a:spcAft>
                  <a:spcPts val="0"/>
                </a:spcAft>
                <a:buNone/>
              </a:pPr>
              <a:r>
                <a:rPr lang="en" sz="1000">
                  <a:solidFill>
                    <a:schemeClr val="lt1"/>
                  </a:solidFill>
                </a:rPr>
                <a:t>48.39%</a:t>
              </a:r>
              <a:endParaRPr sz="1000">
                <a:solidFill>
                  <a:schemeClr val="lt1"/>
                </a:solidFill>
              </a:endParaRPr>
            </a:p>
          </p:txBody>
        </p:sp>
        <p:sp>
          <p:nvSpPr>
            <p:cNvPr id="99" name="Google Shape;99;p13"/>
            <p:cNvSpPr txBox="1"/>
            <p:nvPr/>
          </p:nvSpPr>
          <p:spPr>
            <a:xfrm>
              <a:off x="7294525" y="3150325"/>
              <a:ext cx="969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rPr>
                <a:t>True Pos </a:t>
              </a:r>
              <a:endParaRPr sz="1000">
                <a:solidFill>
                  <a:schemeClr val="lt1"/>
                </a:solidFill>
              </a:endParaRPr>
            </a:p>
            <a:p>
              <a:pPr marL="0" lvl="0" indent="0" algn="ctr" rtl="0">
                <a:spcBef>
                  <a:spcPts val="0"/>
                </a:spcBef>
                <a:spcAft>
                  <a:spcPts val="0"/>
                </a:spcAft>
                <a:buNone/>
              </a:pPr>
              <a:r>
                <a:rPr lang="en" sz="1000">
                  <a:solidFill>
                    <a:schemeClr val="lt1"/>
                  </a:solidFill>
                </a:rPr>
                <a:t>12</a:t>
              </a:r>
              <a:endParaRPr sz="1000">
                <a:solidFill>
                  <a:schemeClr val="lt1"/>
                </a:solidFill>
              </a:endParaRPr>
            </a:p>
            <a:p>
              <a:pPr marL="0" lvl="0" indent="0" algn="ctr" rtl="0">
                <a:spcBef>
                  <a:spcPts val="0"/>
                </a:spcBef>
                <a:spcAft>
                  <a:spcPts val="0"/>
                </a:spcAft>
                <a:buNone/>
              </a:pPr>
              <a:r>
                <a:rPr lang="en" sz="1000">
                  <a:solidFill>
                    <a:schemeClr val="lt1"/>
                  </a:solidFill>
                </a:rPr>
                <a:t>38.71%</a:t>
              </a:r>
              <a:endParaRPr sz="1000">
                <a:solidFill>
                  <a:schemeClr val="lt1"/>
                </a:solidFill>
              </a:endParaRPr>
            </a:p>
          </p:txBody>
        </p:sp>
        <p:sp>
          <p:nvSpPr>
            <p:cNvPr id="100" name="Google Shape;100;p13"/>
            <p:cNvSpPr txBox="1"/>
            <p:nvPr/>
          </p:nvSpPr>
          <p:spPr>
            <a:xfrm>
              <a:off x="7348950" y="2058500"/>
              <a:ext cx="969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False Pos </a:t>
              </a:r>
              <a:endParaRPr sz="1000">
                <a:solidFill>
                  <a:schemeClr val="dk1"/>
                </a:solidFill>
              </a:endParaRPr>
            </a:p>
            <a:p>
              <a:pPr marL="0" lvl="0" indent="0" algn="ctr" rtl="0">
                <a:spcBef>
                  <a:spcPts val="0"/>
                </a:spcBef>
                <a:spcAft>
                  <a:spcPts val="0"/>
                </a:spcAft>
                <a:buNone/>
              </a:pPr>
              <a:r>
                <a:rPr lang="en" sz="1000">
                  <a:solidFill>
                    <a:schemeClr val="dk1"/>
                  </a:solidFill>
                </a:rPr>
                <a:t>1</a:t>
              </a:r>
              <a:endParaRPr sz="1000">
                <a:solidFill>
                  <a:schemeClr val="dk1"/>
                </a:solidFill>
              </a:endParaRPr>
            </a:p>
            <a:p>
              <a:pPr marL="0" lvl="0" indent="0" algn="ctr" rtl="0">
                <a:spcBef>
                  <a:spcPts val="0"/>
                </a:spcBef>
                <a:spcAft>
                  <a:spcPts val="0"/>
                </a:spcAft>
                <a:buNone/>
              </a:pPr>
              <a:r>
                <a:rPr lang="en" sz="1000">
                  <a:solidFill>
                    <a:schemeClr val="dk1"/>
                  </a:solidFill>
                </a:rPr>
                <a:t>3.22%</a:t>
              </a:r>
              <a:endParaRPr sz="1000">
                <a:solidFill>
                  <a:schemeClr val="dk1"/>
                </a:solidFill>
              </a:endParaRPr>
            </a:p>
          </p:txBody>
        </p:sp>
        <p:sp>
          <p:nvSpPr>
            <p:cNvPr id="101" name="Google Shape;101;p13"/>
            <p:cNvSpPr txBox="1"/>
            <p:nvPr/>
          </p:nvSpPr>
          <p:spPr>
            <a:xfrm>
              <a:off x="5888075" y="3150325"/>
              <a:ext cx="969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False Neg </a:t>
              </a:r>
              <a:endParaRPr sz="1000">
                <a:solidFill>
                  <a:schemeClr val="dk1"/>
                </a:solidFill>
              </a:endParaRPr>
            </a:p>
            <a:p>
              <a:pPr marL="0" lvl="0" indent="0" algn="ctr" rtl="0">
                <a:spcBef>
                  <a:spcPts val="0"/>
                </a:spcBef>
                <a:spcAft>
                  <a:spcPts val="0"/>
                </a:spcAft>
                <a:buNone/>
              </a:pPr>
              <a:r>
                <a:rPr lang="en" sz="1000">
                  <a:solidFill>
                    <a:schemeClr val="dk1"/>
                  </a:solidFill>
                </a:rPr>
                <a:t>3</a:t>
              </a:r>
              <a:endParaRPr sz="1000">
                <a:solidFill>
                  <a:schemeClr val="dk1"/>
                </a:solidFill>
              </a:endParaRPr>
            </a:p>
            <a:p>
              <a:pPr marL="0" lvl="0" indent="0" algn="ctr" rtl="0">
                <a:spcBef>
                  <a:spcPts val="0"/>
                </a:spcBef>
                <a:spcAft>
                  <a:spcPts val="0"/>
                </a:spcAft>
                <a:buNone/>
              </a:pPr>
              <a:r>
                <a:rPr lang="en" sz="1000">
                  <a:solidFill>
                    <a:schemeClr val="dk1"/>
                  </a:solidFill>
                </a:rPr>
                <a:t>9.68%</a:t>
              </a:r>
              <a:endParaRPr sz="1000">
                <a:solidFill>
                  <a:schemeClr val="dk1"/>
                </a:solidFill>
              </a:endParaRPr>
            </a:p>
          </p:txBody>
        </p:sp>
      </p:grpSp>
      <p:sp>
        <p:nvSpPr>
          <p:cNvPr id="3" name="Slide Number Placeholder 2">
            <a:extLst>
              <a:ext uri="{FF2B5EF4-FFF2-40B4-BE49-F238E27FC236}">
                <a16:creationId xmlns:a16="http://schemas.microsoft.com/office/drawing/2014/main" id="{C4AD31B5-5ADC-7BA8-5508-B42FBC51DD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222C4B"/>
                </a:solidFill>
                <a:latin typeface="Times New Roman"/>
                <a:ea typeface="Times New Roman"/>
                <a:cs typeface="Times New Roman"/>
                <a:sym typeface="Times New Roman"/>
              </a:rPr>
              <a:t>Summary and Future Work: Audio Pipeline</a:t>
            </a:r>
            <a:endParaRPr b="1"/>
          </a:p>
        </p:txBody>
      </p:sp>
      <p:sp>
        <p:nvSpPr>
          <p:cNvPr id="107" name="Google Shape;107;p14"/>
          <p:cNvSpPr txBox="1">
            <a:spLocks noGrp="1"/>
          </p:cNvSpPr>
          <p:nvPr>
            <p:ph type="body" idx="1"/>
          </p:nvPr>
        </p:nvSpPr>
        <p:spPr>
          <a:xfrm>
            <a:off x="311700" y="1076275"/>
            <a:ext cx="3057300" cy="34164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What we’ve accomplished: </a:t>
            </a:r>
            <a:r>
              <a:rPr lang="en" sz="1800">
                <a:latin typeface="Times New Roman"/>
                <a:ea typeface="Times New Roman"/>
                <a:cs typeface="Times New Roman"/>
                <a:sym typeface="Times New Roman"/>
              </a:rPr>
              <a:t>MFCCs might not be ideal as an audio feature for noisy data</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Next step in the pipeline: </a:t>
            </a:r>
            <a:r>
              <a:rPr lang="en" sz="1800">
                <a:latin typeface="Times New Roman"/>
                <a:ea typeface="Times New Roman"/>
                <a:cs typeface="Times New Roman"/>
                <a:sym typeface="Times New Roman"/>
              </a:rPr>
              <a:t>Going back to audio videos to create dataset with singular words and record electrolarynx frequency</a:t>
            </a:r>
            <a:endParaRPr sz="1800">
              <a:latin typeface="Times New Roman"/>
              <a:ea typeface="Times New Roman"/>
              <a:cs typeface="Times New Roman"/>
              <a:sym typeface="Times New Roman"/>
            </a:endParaRPr>
          </a:p>
        </p:txBody>
      </p:sp>
      <p:pic>
        <p:nvPicPr>
          <p:cNvPr id="108" name="Google Shape;108;p14"/>
          <p:cNvPicPr preferRelativeResize="0"/>
          <p:nvPr/>
        </p:nvPicPr>
        <p:blipFill>
          <a:blip r:embed="rId3">
            <a:alphaModFix/>
          </a:blip>
          <a:stretch>
            <a:fillRect/>
          </a:stretch>
        </p:blipFill>
        <p:spPr>
          <a:xfrm>
            <a:off x="3369000" y="1152472"/>
            <a:ext cx="5403251" cy="1614704"/>
          </a:xfrm>
          <a:prstGeom prst="rect">
            <a:avLst/>
          </a:prstGeom>
          <a:noFill/>
          <a:ln>
            <a:noFill/>
          </a:ln>
        </p:spPr>
      </p:pic>
      <p:sp>
        <p:nvSpPr>
          <p:cNvPr id="109" name="Google Shape;109;p14"/>
          <p:cNvSpPr txBox="1"/>
          <p:nvPr/>
        </p:nvSpPr>
        <p:spPr>
          <a:xfrm>
            <a:off x="3369000" y="2901925"/>
            <a:ext cx="54633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Times New Roman"/>
              <a:buChar char="●"/>
            </a:pPr>
            <a:r>
              <a:rPr lang="en" sz="1800" b="1">
                <a:solidFill>
                  <a:schemeClr val="dk1"/>
                </a:solidFill>
                <a:latin typeface="Times New Roman"/>
                <a:ea typeface="Times New Roman"/>
                <a:cs typeface="Times New Roman"/>
                <a:sym typeface="Times New Roman"/>
              </a:rPr>
              <a:t>Future considerations: </a:t>
            </a:r>
            <a:endParaRPr sz="1800" b="1">
              <a:solidFill>
                <a:schemeClr val="dk1"/>
              </a:solidFill>
              <a:latin typeface="Times New Roman"/>
              <a:ea typeface="Times New Roman"/>
              <a:cs typeface="Times New Roman"/>
              <a:sym typeface="Times New Roman"/>
            </a:endParaRPr>
          </a:p>
          <a:p>
            <a:pPr marL="914400" lvl="1"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Investigating other audio features: Melsprectrogram, Spectral Contrast, Wavelet transforms</a:t>
            </a:r>
            <a:endParaRPr/>
          </a:p>
        </p:txBody>
      </p:sp>
      <p:sp>
        <p:nvSpPr>
          <p:cNvPr id="110" name="Google Shape;110;p14"/>
          <p:cNvSpPr/>
          <p:nvPr/>
        </p:nvSpPr>
        <p:spPr>
          <a:xfrm>
            <a:off x="6074375" y="1280525"/>
            <a:ext cx="567600" cy="398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flipH="1">
            <a:off x="5163100" y="1636125"/>
            <a:ext cx="1097400" cy="244800"/>
          </a:xfrm>
          <a:prstGeom prst="curvedUpArrow">
            <a:avLst>
              <a:gd name="adj1" fmla="val 25000"/>
              <a:gd name="adj2" fmla="val 50000"/>
              <a:gd name="adj3" fmla="val 25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0104F5C5-36D1-CDE9-D67C-350B456E1FC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Blan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1080</TotalTime>
  <Words>1548</Words>
  <Application>Microsoft Macintosh PowerPoint</Application>
  <PresentationFormat>On-screen Show (16:9)</PresentationFormat>
  <Paragraphs>209</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Arial</vt:lpstr>
      <vt:lpstr>Georgia</vt:lpstr>
      <vt:lpstr>Times New Roman</vt:lpstr>
      <vt:lpstr>Franklin Gothic</vt:lpstr>
      <vt:lpstr>Blank</vt:lpstr>
      <vt:lpstr>Voice Restoration Device Using Machine Learning of Acoustic and Visual Output During Electrolarynx Use</vt:lpstr>
      <vt:lpstr>Introduction</vt:lpstr>
      <vt:lpstr>Pipeline</vt:lpstr>
      <vt:lpstr>Materials and Methods: Data Collection</vt:lpstr>
      <vt:lpstr>AUDIO</vt:lpstr>
      <vt:lpstr>Materials and Methods: Audio Pipeline</vt:lpstr>
      <vt:lpstr>Results: Binary Classification Normal vs Electrolarynx </vt:lpstr>
      <vt:lpstr>Results: Binary Classification Normal vs Electrolarynx </vt:lpstr>
      <vt:lpstr>Summary and Future Work: Audio Pipeline</vt:lpstr>
      <vt:lpstr>VIDEO</vt:lpstr>
      <vt:lpstr>Materials and Methods: Video Pipeline</vt:lpstr>
      <vt:lpstr>Results: Rainbow Passage Video Vs Open-Source Data Set</vt:lpstr>
      <vt:lpstr>Results: Conversational Speech </vt:lpstr>
      <vt:lpstr>Summary and Future Work: Video Pipeline</vt:lpstr>
      <vt:lpstr>Summary &amp; Future Considerations</vt:lpstr>
      <vt:lpstr>Acknowledgements</vt:lpstr>
      <vt:lpstr>References</vt:lpstr>
      <vt:lpstr>Additional Resources</vt:lpstr>
      <vt:lpstr>Materials and Methods: Audio Pipeline</vt:lpstr>
      <vt:lpstr>Results: Multi-Label Classification </vt:lpstr>
      <vt:lpstr>Results: MFCC Coefficients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Restoration Device Using Machine Learning of Acoustic and Visual Output During Electrolarynx Use</dc:title>
  <cp:lastModifiedBy>Medhini R</cp:lastModifiedBy>
  <cp:revision>3</cp:revision>
  <dcterms:modified xsi:type="dcterms:W3CDTF">2022-05-04T22:39:03Z</dcterms:modified>
</cp:coreProperties>
</file>